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7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8" r:id="rId3"/>
    <p:sldId id="325" r:id="rId4"/>
    <p:sldId id="346" r:id="rId5"/>
    <p:sldId id="365" r:id="rId6"/>
    <p:sldId id="371" r:id="rId7"/>
    <p:sldId id="368" r:id="rId8"/>
    <p:sldId id="366" r:id="rId9"/>
    <p:sldId id="333" r:id="rId10"/>
    <p:sldId id="331" r:id="rId11"/>
    <p:sldId id="360" r:id="rId12"/>
    <p:sldId id="345" r:id="rId13"/>
    <p:sldId id="338" r:id="rId14"/>
    <p:sldId id="337" r:id="rId15"/>
    <p:sldId id="307" r:id="rId16"/>
    <p:sldId id="343" r:id="rId17"/>
    <p:sldId id="353" r:id="rId18"/>
    <p:sldId id="278" r:id="rId19"/>
    <p:sldId id="357" r:id="rId20"/>
    <p:sldId id="282" r:id="rId21"/>
  </p:sldIdLst>
  <p:sldSz cx="9144000" cy="6858000" type="screen4x3"/>
  <p:notesSz cx="9926638" cy="67976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99"/>
    <a:srgbClr val="66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72" d="100"/>
          <a:sy n="72" d="100"/>
        </p:scale>
        <p:origin x="-147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61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pPr>
              <a:defRPr/>
            </a:pPr>
            <a:fld id="{63E61AB0-4A7F-400D-82F6-88A01E196B99}" type="datetimeFigureOut">
              <a:rPr lang="ru-RU"/>
              <a:pPr>
                <a:defRPr/>
              </a:pPr>
              <a:t>19.09.2023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pPr>
              <a:defRPr/>
            </a:pPr>
            <a:fld id="{0B421FEC-9AAD-42E0-9A04-E110246BDC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925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28975"/>
            <a:ext cx="7939088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2925" y="6456363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55DF80A-ABD1-4673-80CE-691A875C83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59305E-F529-4060-9D66-79B8605B78D4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8094CB-1472-4719-B3DA-CBC5D4E73B15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6819080B-8292-4CD9-8DD8-7B19CAC3A24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79BB1-06F1-4515-91D0-FD102DF0E96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118FBA-5886-43A1-B3C9-5B940DC0940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3AA7FC9F-D301-4DCC-9DDC-6FF77D7B2DC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D91AFC93-85BE-4E47-ACC1-04350C5247F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DA7A10-18BB-4472-9685-3B20FA3625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C95E4-0320-4BFE-AF83-D0CE9B2F650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D6655FC4-F98E-420E-8C24-CA71EC8902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CAE684-2E68-42D3-8D15-2EA58BE90BA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3DB7E12E-494E-48E3-9131-96426C96DB7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E01EE4BC-13D0-484A-A433-910BF99AB11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4254346-8D99-4233-BFB2-FC5BC31FD5E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10" r:id="rId3"/>
    <p:sldLayoutId id="2147483911" r:id="rId4"/>
    <p:sldLayoutId id="2147483912" r:id="rId5"/>
    <p:sldLayoutId id="2147483913" r:id="rId6"/>
    <p:sldLayoutId id="2147483914" r:id="rId7"/>
    <p:sldLayoutId id="2147483915" r:id="rId8"/>
    <p:sldLayoutId id="2147483916" r:id="rId9"/>
    <p:sldLayoutId id="2147483917" r:id="rId10"/>
    <p:sldLayoutId id="2147483918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7385248" cy="14176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i="1" dirty="0" smtClean="0">
                <a:solidFill>
                  <a:srgbClr val="C00000"/>
                </a:solidFill>
              </a:rPr>
              <a:t/>
            </a:r>
            <a:br>
              <a:rPr lang="ru-RU" sz="1800" b="1" i="1" dirty="0" smtClean="0">
                <a:solidFill>
                  <a:srgbClr val="C00000"/>
                </a:solidFill>
              </a:rPr>
            </a:br>
            <a:r>
              <a:rPr lang="ru-RU" sz="1800" b="1" i="1" dirty="0">
                <a:solidFill>
                  <a:srgbClr val="C00000"/>
                </a:solidFill>
              </a:rPr>
              <a:t/>
            </a:r>
            <a:br>
              <a:rPr lang="ru-RU" sz="1800" b="1" i="1" dirty="0">
                <a:solidFill>
                  <a:srgbClr val="C00000"/>
                </a:solidFill>
              </a:rPr>
            </a:br>
            <a:r>
              <a:rPr lang="ru-RU" sz="1800" b="1" i="1" dirty="0" smtClean="0">
                <a:solidFill>
                  <a:srgbClr val="C00000"/>
                </a:solidFill>
              </a:rPr>
              <a:t/>
            </a:r>
            <a:br>
              <a:rPr lang="ru-RU" sz="1800" b="1" i="1" dirty="0" smtClean="0">
                <a:solidFill>
                  <a:srgbClr val="C00000"/>
                </a:solidFill>
              </a:rPr>
            </a:br>
            <a:r>
              <a:rPr lang="ru-RU" sz="1800" b="1" i="1" dirty="0">
                <a:solidFill>
                  <a:srgbClr val="C00000"/>
                </a:solidFill>
              </a:rPr>
              <a:t/>
            </a:r>
            <a:br>
              <a:rPr lang="ru-RU" sz="1800" b="1" i="1" dirty="0">
                <a:solidFill>
                  <a:srgbClr val="C00000"/>
                </a:solidFill>
              </a:rPr>
            </a:br>
            <a:r>
              <a:rPr lang="ru-RU" sz="1800" b="1" i="1" dirty="0" smtClean="0">
                <a:solidFill>
                  <a:srgbClr val="C00000"/>
                </a:solidFill>
              </a:rPr>
              <a:t/>
            </a:r>
            <a:br>
              <a:rPr lang="ru-RU" sz="1800" b="1" i="1" dirty="0" smtClean="0">
                <a:solidFill>
                  <a:srgbClr val="C00000"/>
                </a:solidFill>
              </a:rPr>
            </a:br>
            <a:r>
              <a:rPr lang="ru-RU" sz="1800" b="1" i="1" dirty="0">
                <a:solidFill>
                  <a:srgbClr val="C00000"/>
                </a:solidFill>
              </a:rPr>
              <a:t/>
            </a:r>
            <a:br>
              <a:rPr lang="ru-RU" sz="1800" b="1" i="1" dirty="0">
                <a:solidFill>
                  <a:srgbClr val="C00000"/>
                </a:solidFill>
              </a:rPr>
            </a:br>
            <a:r>
              <a:rPr lang="ru-RU" sz="1800" b="1" i="1" dirty="0" smtClean="0">
                <a:solidFill>
                  <a:srgbClr val="C00000"/>
                </a:solidFill>
              </a:rPr>
              <a:t>ПЛАН РАБОТЫ МУНИЦИПАЛЬНОГО КАЗЕННОГО УЧРЕЖДЕНИЯ «ИНФОРМАЦИОННО-МЕТОДИЧЕСКИЙ ЦЕНТР СИСТЕМЫ ОБРАЗОВАНИЯ» МР «КАЙТАГСКИЙ РАЙОН» </a:t>
            </a:r>
            <a:br>
              <a:rPr lang="ru-RU" sz="1800" b="1" i="1" dirty="0" smtClean="0">
                <a:solidFill>
                  <a:srgbClr val="C00000"/>
                </a:solidFill>
              </a:rPr>
            </a:br>
            <a:r>
              <a:rPr lang="ru-RU" sz="1600" b="1" i="1" dirty="0" smtClean="0">
                <a:solidFill>
                  <a:srgbClr val="C00000"/>
                </a:solidFill>
              </a:rPr>
              <a:t>НА</a:t>
            </a:r>
            <a:r>
              <a:rPr lang="ru-RU" sz="18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</a:rPr>
              <a:t>2023-2024</a:t>
            </a:r>
            <a:r>
              <a:rPr lang="ru-RU" sz="1800" b="1" i="1" dirty="0" smtClean="0">
                <a:solidFill>
                  <a:srgbClr val="C00000"/>
                </a:solidFill>
              </a:rPr>
              <a:t> </a:t>
            </a:r>
            <a:r>
              <a:rPr lang="ru-RU" sz="1600" b="1" i="1" dirty="0" smtClean="0">
                <a:solidFill>
                  <a:srgbClr val="C00000"/>
                </a:solidFill>
              </a:rPr>
              <a:t>УЧЕБНЫЙ ГОД</a:t>
            </a:r>
            <a:r>
              <a:rPr lang="ru-RU" sz="1800" b="1" i="1" dirty="0" smtClean="0">
                <a:solidFill>
                  <a:srgbClr val="C00000"/>
                </a:solidFill>
              </a:rPr>
              <a:t/>
            </a:r>
            <a:br>
              <a:rPr lang="ru-RU" sz="1800" b="1" i="1" dirty="0" smtClean="0">
                <a:solidFill>
                  <a:srgbClr val="C00000"/>
                </a:solidFill>
              </a:rPr>
            </a:br>
            <a:endParaRPr lang="ru-RU" sz="1800" b="1" i="1" dirty="0" smtClean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59216" cy="4873752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Единая  </a:t>
            </a:r>
            <a:r>
              <a:rPr lang="ru-RU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методическая тема</a:t>
            </a:r>
            <a:r>
              <a:rPr lang="ru-RU" sz="28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Clr>
                <a:srgbClr val="FE8637"/>
              </a:buClr>
            </a:pPr>
            <a:r>
              <a:rPr lang="ru-RU" b="1" i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Профессиональное </a:t>
            </a:r>
            <a:r>
              <a:rPr lang="ru-RU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педагогов и </a:t>
            </a:r>
            <a:r>
              <a:rPr lang="ru-RU" b="1" i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руководителей в </a:t>
            </a:r>
            <a:r>
              <a:rPr lang="ru-RU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условиях введения обновленных </a:t>
            </a:r>
            <a:r>
              <a:rPr lang="ru-RU" b="1" i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федеральных </a:t>
            </a:r>
            <a:r>
              <a:rPr lang="ru-RU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государственных </a:t>
            </a:r>
            <a:r>
              <a:rPr lang="ru-RU" b="1" i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образовательных стандартов </a:t>
            </a:r>
            <a:r>
              <a:rPr lang="ru-RU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перехода на федеральные </a:t>
            </a:r>
            <a:r>
              <a:rPr lang="ru-RU" b="1" i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образовательные </a:t>
            </a:r>
            <a:r>
              <a:rPr lang="ru-RU" b="1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программы</a:t>
            </a:r>
            <a:r>
              <a:rPr lang="ru-RU" b="1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076" name="Rectangle 3"/>
          <p:cNvSpPr txBox="1">
            <a:spLocks noChangeArrowheads="1"/>
          </p:cNvSpPr>
          <p:nvPr/>
        </p:nvSpPr>
        <p:spPr bwMode="auto">
          <a:xfrm>
            <a:off x="1476375" y="5732463"/>
            <a:ext cx="640080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0"/>
            <a:ext cx="7467600" cy="1359024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 </a:t>
            </a:r>
            <a:r>
              <a:rPr lang="ru-RU" sz="2000" b="1" i="1" dirty="0" smtClean="0">
                <a:solidFill>
                  <a:srgbClr val="0070C0"/>
                </a:solidFill>
              </a:rPr>
              <a:t>распространение инновационного опыта работы педагогов и руководителей образовательных организаций через школьные мероприятия и через работу МКУ «ИМЦ»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 smtClean="0"/>
              <a:t>Выездной семинар для учителей - предметников на тему: «Современный урок: актуальность, результативность  и эффективность»  (с посещением уроков).  </a:t>
            </a:r>
          </a:p>
          <a:p>
            <a:r>
              <a:rPr lang="ru-RU" sz="5600" dirty="0" smtClean="0"/>
              <a:t>Круглый стол для руководителей ОУ, показывающие низкие образовательные результаты. </a:t>
            </a:r>
          </a:p>
          <a:p>
            <a:r>
              <a:rPr lang="ru-RU" sz="5600" dirty="0" smtClean="0"/>
              <a:t>Выездная методическая помощь педагогическим коллективам</a:t>
            </a:r>
          </a:p>
          <a:p>
            <a:r>
              <a:rPr lang="ru-RU" sz="5600" dirty="0" smtClean="0"/>
              <a:t>Проводить работу с   молодыми   учителями:  </a:t>
            </a:r>
          </a:p>
          <a:p>
            <a:pPr>
              <a:buNone/>
            </a:pPr>
            <a:r>
              <a:rPr lang="ru-RU" sz="5600" dirty="0" smtClean="0"/>
              <a:t>       а) обновить банк данных молодых учителей и наставников</a:t>
            </a:r>
          </a:p>
          <a:p>
            <a:pPr>
              <a:buNone/>
            </a:pPr>
            <a:r>
              <a:rPr lang="ru-RU" sz="5600" dirty="0" smtClean="0"/>
              <a:t>       б) проводить с молодыми учителями групповые и индивидуальные консультации образовательного процесса в школе , </a:t>
            </a:r>
          </a:p>
          <a:p>
            <a:pPr>
              <a:buNone/>
            </a:pPr>
            <a:r>
              <a:rPr lang="ru-RU" sz="5600" dirty="0" smtClean="0"/>
              <a:t>       в) посещать уроки молодых учителей с целью оказания методической помощи в овладении современными методами преподавания и воспитания учащихся</a:t>
            </a:r>
          </a:p>
          <a:p>
            <a:r>
              <a:rPr lang="ru-RU" sz="5600" dirty="0" smtClean="0"/>
              <a:t>Провести «Круглый стол» для молодых учителей по теме: «Урок - совместное творчество учителя и учащегося»</a:t>
            </a:r>
          </a:p>
          <a:p>
            <a:r>
              <a:rPr lang="ru-RU" sz="5600" dirty="0" smtClean="0"/>
              <a:t>Провести неделю молодого учителя на базе </a:t>
            </a:r>
            <a:r>
              <a:rPr lang="ru-RU" sz="5600" dirty="0" err="1" smtClean="0"/>
              <a:t>Маджалисской</a:t>
            </a:r>
            <a:r>
              <a:rPr lang="ru-RU" sz="5600" dirty="0" smtClean="0"/>
              <a:t>  СОШ, организовать посещение уроков у  наставников и ознакомить с документацией .</a:t>
            </a:r>
          </a:p>
          <a:p>
            <a:r>
              <a:rPr lang="ru-RU" sz="5600" dirty="0" smtClean="0"/>
              <a:t>Оказывать постоянно методическую помощь по вопросам планирования и организации работы:</a:t>
            </a:r>
          </a:p>
          <a:p>
            <a:pPr>
              <a:buNone/>
            </a:pPr>
            <a:r>
              <a:rPr lang="ru-RU" sz="5600" dirty="0" smtClean="0"/>
              <a:t>       а) администрации школ и дошкольных учреждений</a:t>
            </a:r>
          </a:p>
          <a:p>
            <a:pPr>
              <a:buNone/>
            </a:pPr>
            <a:r>
              <a:rPr lang="ru-RU" sz="5600" dirty="0" smtClean="0"/>
              <a:t>       б) руководителям ШМО и учителям образовательных учреждений</a:t>
            </a:r>
          </a:p>
          <a:p>
            <a:pPr>
              <a:buNone/>
            </a:pPr>
            <a:r>
              <a:rPr lang="ru-RU" sz="5600" dirty="0" smtClean="0"/>
              <a:t>       в) стажерам, молодым специалистам и заочникам</a:t>
            </a:r>
          </a:p>
          <a:p>
            <a:pPr>
              <a:buNone/>
            </a:pPr>
            <a:r>
              <a:rPr lang="ru-RU" sz="5600" dirty="0" smtClean="0"/>
              <a:t>       г) учителям, ведущим кружки и факультативы</a:t>
            </a:r>
          </a:p>
          <a:p>
            <a:r>
              <a:rPr lang="ru-RU" sz="5600" dirty="0" smtClean="0"/>
              <a:t>Изучать состояние самообразовательной работы учителей школ района, через беседы, посещение уроков и внеклассных мероприятий.</a:t>
            </a:r>
          </a:p>
          <a:p>
            <a:pPr algn="ctr">
              <a:buNone/>
            </a:pPr>
            <a:endParaRPr lang="ru-RU" sz="3200" b="1" dirty="0" smtClean="0">
              <a:solidFill>
                <a:srgbClr val="3333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39752" y="500042"/>
            <a:ext cx="6172200" cy="265769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00B0F0"/>
                </a:solidFill>
              </a:rPr>
              <a:t>         Организационно-методические мероприятия</a:t>
            </a:r>
            <a:br>
              <a:rPr lang="ru-RU" sz="3200" b="1" dirty="0" smtClean="0">
                <a:solidFill>
                  <a:srgbClr val="00B0F0"/>
                </a:solidFill>
              </a:rPr>
            </a:br>
            <a:endParaRPr lang="ru-RU" sz="3200" dirty="0" smtClean="0">
              <a:solidFill>
                <a:srgbClr val="00B0F0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57422" y="3286124"/>
            <a:ext cx="5640383" cy="1801818"/>
          </a:xfrm>
        </p:spPr>
        <p:txBody>
          <a:bodyPr/>
          <a:lstStyle/>
          <a:p>
            <a:pPr eaLnBrk="1" hangingPunct="1"/>
            <a:r>
              <a:rPr lang="ru-RU" sz="2800" dirty="0" smtClean="0"/>
              <a:t>    н</a:t>
            </a:r>
            <a:r>
              <a:rPr lang="ru-RU" sz="2800" b="1" dirty="0" smtClean="0"/>
              <a:t>а 2023-2024 учебный год</a:t>
            </a:r>
          </a:p>
        </p:txBody>
      </p:sp>
      <p:sp>
        <p:nvSpPr>
          <p:cNvPr id="28676" name="Rectangle 3"/>
          <p:cNvSpPr txBox="1">
            <a:spLocks noChangeArrowheads="1"/>
          </p:cNvSpPr>
          <p:nvPr/>
        </p:nvSpPr>
        <p:spPr bwMode="auto">
          <a:xfrm>
            <a:off x="1500188" y="5715000"/>
            <a:ext cx="640080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sz="20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2276872"/>
            <a:ext cx="7113984" cy="3384376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200" b="1" dirty="0" smtClean="0"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2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2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</a:rPr>
              <a:t>«Развитие творческих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</a:rPr>
              <a:t>способностей обучающихся и дошкольников»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4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3200" b="1" dirty="0" smtClean="0"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Сроки проведения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– март 2024 года</a:t>
            </a:r>
          </a:p>
          <a:p>
            <a:pPr>
              <a:lnSpc>
                <a:spcPct val="80000"/>
              </a:lnSpc>
              <a:defRPr/>
            </a:pPr>
            <a:endParaRPr lang="ru-RU" sz="3200" b="1" dirty="0" smtClean="0">
              <a:latin typeface="Times New Roman" pitchFamily="18" charset="0"/>
            </a:endParaRPr>
          </a:p>
        </p:txBody>
      </p:sp>
      <p:sp>
        <p:nvSpPr>
          <p:cNvPr id="29699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14400" y="620689"/>
            <a:ext cx="7041976" cy="1368152"/>
          </a:xfrm>
        </p:spPr>
        <p:txBody>
          <a:bodyPr>
            <a:normAutofit fontScale="90000"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</a:rPr>
              <a:t>М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</a:rPr>
              <a:t>униципальная ярмарка педагогических идей </a:t>
            </a:r>
            <a:endParaRPr lang="ru-RU" sz="40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4005263"/>
            <a:ext cx="8643937" cy="18002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000" b="1" dirty="0" smtClean="0">
                <a:solidFill>
                  <a:srgbClr val="7F4D00"/>
                </a:solidFill>
              </a:rPr>
              <a:t/>
            </a:r>
            <a:br>
              <a:rPr lang="ru-RU" sz="3000" b="1" dirty="0" smtClean="0">
                <a:solidFill>
                  <a:srgbClr val="7F4D00"/>
                </a:solidFill>
              </a:rPr>
            </a:br>
            <a:r>
              <a:rPr lang="ru-RU" sz="3000" b="1" dirty="0" smtClean="0">
                <a:solidFill>
                  <a:srgbClr val="7F4D00"/>
                </a:solidFill>
              </a:rPr>
              <a:t/>
            </a:r>
            <a:br>
              <a:rPr lang="ru-RU" sz="3000" b="1" dirty="0" smtClean="0">
                <a:solidFill>
                  <a:srgbClr val="7F4D00"/>
                </a:solidFill>
              </a:rPr>
            </a:br>
            <a:r>
              <a:rPr lang="ru-RU" sz="3000" dirty="0" smtClean="0">
                <a:solidFill>
                  <a:srgbClr val="7F4D00"/>
                </a:solidFill>
              </a:rPr>
              <a:t>Сроки проведения – </a:t>
            </a:r>
            <a:r>
              <a:rPr lang="ru-RU" sz="3000" b="1" dirty="0" smtClean="0">
                <a:solidFill>
                  <a:srgbClr val="7F4D00"/>
                </a:solidFill>
              </a:rPr>
              <a:t>октябрь - ноябрь 2023 г.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196975"/>
            <a:ext cx="8893175" cy="2259013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Font typeface="Wingdings" pitchFamily="2" charset="2"/>
              <a:buNone/>
            </a:pPr>
            <a:endParaRPr lang="ru-RU" sz="3600" b="1" dirty="0" smtClean="0">
              <a:solidFill>
                <a:srgbClr val="33334D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Организация и проведение муниципального конкурса </a:t>
            </a:r>
          </a:p>
          <a:p>
            <a:pPr algn="ctr" eaLnBrk="1" hangingPunct="1"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«Психолог года</a:t>
            </a:r>
            <a:r>
              <a:rPr lang="ru-RU" sz="4400" b="1" dirty="0" smtClean="0">
                <a:solidFill>
                  <a:srgbClr val="33334D"/>
                </a:solidFill>
              </a:rPr>
              <a:t>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1538" y="1500174"/>
            <a:ext cx="8229600" cy="204311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Организация и проведение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муниципального этапа Всероссийского 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конкурса </a:t>
            </a:r>
            <a:r>
              <a:rPr lang="ru-RU" sz="4400" b="1" dirty="0" smtClean="0">
                <a:solidFill>
                  <a:srgbClr val="0070C0"/>
                </a:solidFill>
              </a:rPr>
              <a:t>«Учитель года»</a:t>
            </a:r>
          </a:p>
          <a:p>
            <a:pPr>
              <a:buNone/>
            </a:pPr>
            <a:r>
              <a:rPr lang="ru-RU" sz="3100" dirty="0" smtClean="0">
                <a:solidFill>
                  <a:srgbClr val="7F4D00"/>
                </a:solidFill>
              </a:rPr>
              <a:t> </a:t>
            </a:r>
            <a:endParaRPr lang="ru-RU" sz="3100" dirty="0" smtClean="0">
              <a:solidFill>
                <a:srgbClr val="7F4D00"/>
              </a:solidFill>
            </a:endParaRPr>
          </a:p>
          <a:p>
            <a:pPr>
              <a:buNone/>
            </a:pPr>
            <a:r>
              <a:rPr lang="ru-RU" sz="3100" dirty="0" smtClean="0">
                <a:solidFill>
                  <a:srgbClr val="7030A0"/>
                </a:solidFill>
              </a:rPr>
              <a:t>Сроки </a:t>
            </a:r>
            <a:r>
              <a:rPr lang="ru-RU" sz="3100" dirty="0" smtClean="0">
                <a:solidFill>
                  <a:srgbClr val="7030A0"/>
                </a:solidFill>
              </a:rPr>
              <a:t>проведения – </a:t>
            </a:r>
            <a:r>
              <a:rPr lang="ru-RU" sz="3100" b="1" dirty="0" smtClean="0">
                <a:solidFill>
                  <a:srgbClr val="7030A0"/>
                </a:solidFill>
              </a:rPr>
              <a:t>октябрь-ноябрь   2023 г. </a:t>
            </a:r>
          </a:p>
          <a:p>
            <a:pPr eaLnBrk="1" hangingPunct="1">
              <a:buFont typeface="Wingdings" pitchFamily="2" charset="2"/>
              <a:buNone/>
            </a:pPr>
            <a:endParaRPr lang="ru-RU" sz="4400" b="1" dirty="0" smtClean="0">
              <a:solidFill>
                <a:srgbClr val="33334D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81525"/>
            <a:ext cx="9144000" cy="20161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400" b="1" dirty="0" smtClean="0">
                <a:solidFill>
                  <a:srgbClr val="00B0F0"/>
                </a:solidFill>
              </a:rPr>
              <a:t>Категория участников </a:t>
            </a:r>
            <a:r>
              <a:rPr lang="ru-RU" sz="3400" dirty="0" smtClean="0">
                <a:solidFill>
                  <a:srgbClr val="7F4D00"/>
                </a:solidFill>
              </a:rPr>
              <a:t>– </a:t>
            </a:r>
            <a:r>
              <a:rPr lang="ru-RU" sz="3400" b="1" dirty="0" smtClean="0">
                <a:solidFill>
                  <a:srgbClr val="7F4D00"/>
                </a:solidFill>
              </a:rPr>
              <a:t>руководители  МО</a:t>
            </a:r>
            <a:br>
              <a:rPr lang="ru-RU" sz="3400" b="1" dirty="0" smtClean="0">
                <a:solidFill>
                  <a:srgbClr val="7F4D00"/>
                </a:solidFill>
              </a:rPr>
            </a:br>
            <a:r>
              <a:rPr lang="ru-RU" sz="2400" b="1" dirty="0" smtClean="0">
                <a:solidFill>
                  <a:srgbClr val="00B0F0"/>
                </a:solidFill>
              </a:rPr>
              <a:t>Сроки проведения </a:t>
            </a:r>
            <a:r>
              <a:rPr lang="ru-RU" sz="3400" dirty="0" smtClean="0">
                <a:solidFill>
                  <a:srgbClr val="7F4D00"/>
                </a:solidFill>
              </a:rPr>
              <a:t>– </a:t>
            </a:r>
            <a:r>
              <a:rPr lang="ru-RU" sz="3400" b="1" dirty="0" smtClean="0">
                <a:solidFill>
                  <a:srgbClr val="7F4D00"/>
                </a:solidFill>
              </a:rPr>
              <a:t>май-июнь 2024 г.</a:t>
            </a:r>
            <a:br>
              <a:rPr lang="ru-RU" sz="3400" b="1" dirty="0" smtClean="0">
                <a:solidFill>
                  <a:srgbClr val="7F4D00"/>
                </a:solidFill>
              </a:rPr>
            </a:br>
            <a:endParaRPr lang="ru-RU" sz="3400" b="1" dirty="0" smtClean="0">
              <a:solidFill>
                <a:srgbClr val="7F4D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288" y="1484313"/>
            <a:ext cx="8424862" cy="2201862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Муниципальный конкурс методических объединений по совершенствованию профессионального мастерства педагогов: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«Фестиваль творческих презентаций работы методических объединений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за 2023-2024 учебный год»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504" y="4077072"/>
            <a:ext cx="8712968" cy="158417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400" dirty="0" smtClean="0">
                <a:solidFill>
                  <a:srgbClr val="7F4D00"/>
                </a:solidFill>
              </a:rPr>
              <a:t/>
            </a:r>
            <a:br>
              <a:rPr lang="ru-RU" sz="3400" dirty="0" smtClean="0">
                <a:solidFill>
                  <a:srgbClr val="7F4D00"/>
                </a:solidFill>
              </a:rPr>
            </a:br>
            <a:r>
              <a:rPr lang="ru-RU" sz="3400" dirty="0" smtClean="0">
                <a:solidFill>
                  <a:srgbClr val="7F4D00"/>
                </a:solidFill>
              </a:rPr>
              <a:t/>
            </a:r>
            <a:br>
              <a:rPr lang="ru-RU" sz="3400" dirty="0" smtClean="0">
                <a:solidFill>
                  <a:srgbClr val="7F4D00"/>
                </a:solidFill>
              </a:rPr>
            </a:br>
            <a:r>
              <a:rPr lang="ru-RU" sz="3400" dirty="0" smtClean="0">
                <a:solidFill>
                  <a:srgbClr val="7F4D00"/>
                </a:solidFill>
              </a:rPr>
              <a:t/>
            </a:r>
            <a:br>
              <a:rPr lang="ru-RU" sz="3400" dirty="0" smtClean="0">
                <a:solidFill>
                  <a:srgbClr val="7F4D00"/>
                </a:solidFill>
              </a:rPr>
            </a:br>
            <a:r>
              <a:rPr lang="ru-RU" sz="3400" dirty="0" smtClean="0">
                <a:solidFill>
                  <a:srgbClr val="7F4D00"/>
                </a:solidFill>
              </a:rPr>
              <a:t/>
            </a:r>
            <a:br>
              <a:rPr lang="ru-RU" sz="3400" dirty="0" smtClean="0">
                <a:solidFill>
                  <a:srgbClr val="7F4D00"/>
                </a:solidFill>
              </a:rPr>
            </a:br>
            <a:r>
              <a:rPr lang="ru-RU" sz="3400" dirty="0" smtClean="0">
                <a:solidFill>
                  <a:srgbClr val="7F4D00"/>
                </a:solidFill>
              </a:rPr>
              <a:t/>
            </a:r>
            <a:br>
              <a:rPr lang="ru-RU" sz="3400" dirty="0" smtClean="0">
                <a:solidFill>
                  <a:srgbClr val="7F4D00"/>
                </a:solidFill>
              </a:rPr>
            </a:br>
            <a:r>
              <a:rPr lang="ru-RU" sz="3400" dirty="0" smtClean="0">
                <a:solidFill>
                  <a:srgbClr val="7F4D00"/>
                </a:solidFill>
              </a:rPr>
              <a:t/>
            </a:r>
            <a:br>
              <a:rPr lang="ru-RU" sz="3400" dirty="0" smtClean="0">
                <a:solidFill>
                  <a:srgbClr val="7F4D00"/>
                </a:solidFill>
              </a:rPr>
            </a:br>
            <a:r>
              <a:rPr lang="ru-RU" sz="3400" dirty="0" smtClean="0">
                <a:solidFill>
                  <a:srgbClr val="7F4D00"/>
                </a:solidFill>
              </a:rPr>
              <a:t>  </a:t>
            </a:r>
            <a:r>
              <a:rPr lang="ru-RU" sz="2700" b="1" dirty="0" smtClean="0">
                <a:solidFill>
                  <a:srgbClr val="00B0F0"/>
                </a:solidFill>
              </a:rPr>
              <a:t>Категория участников </a:t>
            </a:r>
            <a:r>
              <a:rPr lang="ru-RU" sz="3100" dirty="0" smtClean="0">
                <a:solidFill>
                  <a:srgbClr val="7F4D00"/>
                </a:solidFill>
              </a:rPr>
              <a:t>– </a:t>
            </a:r>
            <a:r>
              <a:rPr lang="ru-RU" sz="3100" b="1" dirty="0" smtClean="0">
                <a:solidFill>
                  <a:srgbClr val="7F4D00"/>
                </a:solidFill>
                <a:latin typeface="Arial" charset="0"/>
              </a:rPr>
              <a:t>ОУ, ДОУ, МО</a:t>
            </a:r>
            <a:r>
              <a:rPr lang="ru-RU" sz="3100" b="1" dirty="0" smtClean="0">
                <a:solidFill>
                  <a:srgbClr val="7F4D00"/>
                </a:solidFill>
              </a:rPr>
              <a:t/>
            </a:r>
            <a:br>
              <a:rPr lang="ru-RU" sz="3100" b="1" dirty="0" smtClean="0">
                <a:solidFill>
                  <a:srgbClr val="7F4D00"/>
                </a:solidFill>
              </a:rPr>
            </a:br>
            <a:r>
              <a:rPr lang="ru-RU" sz="3100" b="1" dirty="0" smtClean="0">
                <a:solidFill>
                  <a:srgbClr val="7F4D00"/>
                </a:solidFill>
              </a:rPr>
              <a:t>   </a:t>
            </a:r>
            <a:r>
              <a:rPr lang="ru-RU" sz="2700" b="1" dirty="0" smtClean="0">
                <a:solidFill>
                  <a:srgbClr val="00B0F0"/>
                </a:solidFill>
              </a:rPr>
              <a:t>Сроки проведения </a:t>
            </a:r>
            <a:r>
              <a:rPr lang="ru-RU" sz="3100" dirty="0" smtClean="0">
                <a:solidFill>
                  <a:srgbClr val="7F4D00"/>
                </a:solidFill>
              </a:rPr>
              <a:t>–   </a:t>
            </a:r>
            <a:r>
              <a:rPr lang="ru-RU" sz="3100" b="1" dirty="0" smtClean="0">
                <a:solidFill>
                  <a:srgbClr val="7F4D00"/>
                </a:solidFill>
              </a:rPr>
              <a:t>сентябрь 2023-июнь 2024 г.</a:t>
            </a:r>
            <a:r>
              <a:rPr lang="ru-RU" sz="3100" b="1" dirty="0" smtClean="0">
                <a:solidFill>
                  <a:srgbClr val="7F4D00"/>
                </a:solidFill>
                <a:latin typeface="Arial" charset="0"/>
              </a:rPr>
              <a:t> </a:t>
            </a:r>
            <a:r>
              <a:rPr lang="ru-RU" sz="3400" b="1" dirty="0" smtClean="0">
                <a:solidFill>
                  <a:srgbClr val="7F4D00"/>
                </a:solidFill>
              </a:rPr>
              <a:t/>
            </a:r>
            <a:br>
              <a:rPr lang="ru-RU" sz="3400" b="1" dirty="0" smtClean="0">
                <a:solidFill>
                  <a:srgbClr val="7F4D00"/>
                </a:solidFill>
              </a:rPr>
            </a:br>
            <a:endParaRPr lang="ru-RU" sz="3400" b="1" dirty="0" smtClean="0">
              <a:solidFill>
                <a:srgbClr val="7F4D00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00188"/>
            <a:ext cx="8658225" cy="2043112"/>
          </a:xfrm>
        </p:spPr>
        <p:txBody>
          <a:bodyPr>
            <a:norm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000" b="1" dirty="0" smtClean="0">
                <a:solidFill>
                  <a:srgbClr val="33334D"/>
                </a:solidFill>
              </a:rPr>
              <a:t>Муниципальный конкурс Интернет-сайтов образовательных учреждений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3573463"/>
            <a:ext cx="8820150" cy="2713037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33334D"/>
                </a:solidFill>
              </a:rPr>
              <a:t>Муниципальный фестиваль «Восходящие звездочки» июнь 2024г</a:t>
            </a:r>
            <a:br>
              <a:rPr lang="ru-RU" sz="3600" b="1" dirty="0" smtClean="0">
                <a:solidFill>
                  <a:srgbClr val="33334D"/>
                </a:solidFill>
              </a:rPr>
            </a:br>
            <a:r>
              <a:rPr lang="ru-RU" sz="3600" b="1" dirty="0" smtClean="0">
                <a:solidFill>
                  <a:srgbClr val="33334D"/>
                </a:solidFill>
              </a:rPr>
              <a:t>«Малые олимпийские игры дошкольников»</a:t>
            </a:r>
            <a:br>
              <a:rPr lang="ru-RU" sz="3600" b="1" dirty="0" smtClean="0">
                <a:solidFill>
                  <a:srgbClr val="33334D"/>
                </a:solidFill>
              </a:rPr>
            </a:br>
            <a:r>
              <a:rPr lang="ru-RU" sz="3600" b="1" dirty="0" smtClean="0">
                <a:solidFill>
                  <a:srgbClr val="33334D"/>
                </a:solidFill>
              </a:rPr>
              <a:t>- февраль 2024г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00188"/>
            <a:ext cx="8658225" cy="204311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33334D"/>
                </a:solidFill>
              </a:rPr>
              <a:t>Муниципальный конкурс ДОУ «Создание условий для сюжетно-ролевых игр дошкольников»</a:t>
            </a:r>
            <a:r>
              <a:rPr lang="ru-RU" sz="4000" dirty="0" smtClean="0">
                <a:solidFill>
                  <a:srgbClr val="7F4D00"/>
                </a:solidFill>
              </a:rPr>
              <a:t> Сроки проведения – </a:t>
            </a:r>
            <a:br>
              <a:rPr lang="ru-RU" sz="4000" dirty="0" smtClean="0">
                <a:solidFill>
                  <a:srgbClr val="7F4D00"/>
                </a:solidFill>
              </a:rPr>
            </a:br>
            <a:r>
              <a:rPr lang="ru-RU" sz="4000" b="1" dirty="0" smtClean="0">
                <a:solidFill>
                  <a:srgbClr val="7F4D00"/>
                </a:solidFill>
              </a:rPr>
              <a:t>апрель –май 2024 г</a:t>
            </a:r>
            <a:r>
              <a:rPr lang="ru-RU" sz="4000" dirty="0" smtClean="0">
                <a:solidFill>
                  <a:srgbClr val="7F4D00"/>
                </a:solidFill>
              </a:rPr>
              <a:t>.</a:t>
            </a:r>
            <a:r>
              <a:rPr lang="ru-RU" sz="4000" b="1" dirty="0" smtClean="0">
                <a:solidFill>
                  <a:srgbClr val="7F4D00"/>
                </a:solidFill>
                <a:latin typeface="Arial" charset="0"/>
              </a:rPr>
              <a:t> </a:t>
            </a:r>
            <a:endParaRPr lang="ru-RU" sz="4000" b="1" dirty="0" smtClean="0">
              <a:solidFill>
                <a:srgbClr val="33334D"/>
              </a:solidFill>
            </a:endParaRPr>
          </a:p>
          <a:p>
            <a:pPr algn="ctr" eaLnBrk="1" hangingPunct="1">
              <a:buFont typeface="Wingdings" pitchFamily="2" charset="2"/>
              <a:buNone/>
            </a:pPr>
            <a:endParaRPr lang="ru-RU" sz="4000" b="1" dirty="0" smtClean="0">
              <a:solidFill>
                <a:srgbClr val="33334D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221089"/>
            <a:ext cx="8676456" cy="194421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400" b="1" dirty="0" smtClean="0">
                <a:solidFill>
                  <a:srgbClr val="7030A0"/>
                </a:solidFill>
              </a:rPr>
              <a:t>Категория участников – </a:t>
            </a:r>
            <a:r>
              <a:rPr lang="ru-RU" sz="2400" b="1" dirty="0" smtClean="0">
                <a:solidFill>
                  <a:srgbClr val="0070C0"/>
                </a:solidFill>
              </a:rPr>
              <a:t>обучающиеся </a:t>
            </a:r>
            <a:r>
              <a:rPr lang="ru-RU" sz="2400" b="1" dirty="0" smtClean="0">
                <a:solidFill>
                  <a:srgbClr val="0070C0"/>
                </a:solidFill>
                <a:latin typeface="Arial" charset="0"/>
              </a:rPr>
              <a:t>5</a:t>
            </a:r>
            <a:r>
              <a:rPr lang="ru-RU" sz="2400" b="1" dirty="0" smtClean="0">
                <a:solidFill>
                  <a:srgbClr val="0070C0"/>
                </a:solidFill>
              </a:rPr>
              <a:t>-11 классов</a:t>
            </a:r>
            <a:r>
              <a:rPr lang="ru-RU" sz="2400" b="1" dirty="0" smtClean="0">
                <a:solidFill>
                  <a:srgbClr val="7030A0"/>
                </a:solidFill>
              </a:rPr>
              <a:t/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Сроки проведения – </a:t>
            </a:r>
            <a:r>
              <a:rPr lang="ru-RU" sz="2400" b="1" dirty="0" smtClean="0">
                <a:solidFill>
                  <a:srgbClr val="0070C0"/>
                </a:solidFill>
              </a:rPr>
              <a:t>сентябрь- октябрь 2023 г., ноябрь-декабрь </a:t>
            </a:r>
            <a:r>
              <a:rPr lang="ru-RU" sz="2400" b="1" dirty="0" smtClean="0">
                <a:solidFill>
                  <a:srgbClr val="0070C0"/>
                </a:solidFill>
              </a:rPr>
              <a:t>2023 </a:t>
            </a:r>
            <a:r>
              <a:rPr lang="ru-RU" sz="2400" b="1" dirty="0" smtClean="0">
                <a:solidFill>
                  <a:srgbClr val="0070C0"/>
                </a:solidFill>
              </a:rPr>
              <a:t>г.</a:t>
            </a:r>
            <a:r>
              <a:rPr lang="ru-RU" sz="2400" b="1" dirty="0" smtClean="0">
                <a:solidFill>
                  <a:srgbClr val="7030A0"/>
                </a:solidFill>
              </a:rPr>
              <a:t/>
            </a:r>
            <a:br>
              <a:rPr lang="ru-RU" sz="2400" b="1" dirty="0" smtClean="0">
                <a:solidFill>
                  <a:srgbClr val="7030A0"/>
                </a:solidFill>
              </a:rPr>
            </a:br>
            <a:endParaRPr lang="ru-RU" sz="2400" b="1" dirty="0" smtClean="0">
              <a:solidFill>
                <a:srgbClr val="7030A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85751" y="1428750"/>
            <a:ext cx="8390706" cy="2043113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0070C0"/>
                </a:solidFill>
              </a:rPr>
              <a:t>Организация и проведение школьного, муниципального, регионального этапов Всероссийской олимпиады школьников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000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3429001"/>
            <a:ext cx="8229600" cy="242889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700" b="1" dirty="0" smtClean="0">
                <a:solidFill>
                  <a:srgbClr val="00B0F0"/>
                </a:solidFill>
              </a:rPr>
              <a:t>Категория участников</a:t>
            </a:r>
            <a:r>
              <a:rPr lang="ru-RU" sz="3000" dirty="0" smtClean="0">
                <a:solidFill>
                  <a:srgbClr val="7F4D00"/>
                </a:solidFill>
              </a:rPr>
              <a:t> – </a:t>
            </a:r>
            <a:br>
              <a:rPr lang="ru-RU" sz="3000" dirty="0" smtClean="0">
                <a:solidFill>
                  <a:srgbClr val="7F4D00"/>
                </a:solidFill>
              </a:rPr>
            </a:br>
            <a:r>
              <a:rPr lang="ru-RU" sz="3000" b="1" dirty="0" smtClean="0">
                <a:solidFill>
                  <a:srgbClr val="7F4D00"/>
                </a:solidFill>
              </a:rPr>
              <a:t>руководители и</a:t>
            </a:r>
            <a:r>
              <a:rPr lang="ru-RU" sz="3000" dirty="0" smtClean="0">
                <a:solidFill>
                  <a:srgbClr val="7F4D00"/>
                </a:solidFill>
                <a:latin typeface="Arial" charset="0"/>
              </a:rPr>
              <a:t> </a:t>
            </a:r>
            <a:r>
              <a:rPr lang="ru-RU" sz="3000" b="1" dirty="0" smtClean="0">
                <a:solidFill>
                  <a:srgbClr val="7F4D00"/>
                </a:solidFill>
              </a:rPr>
              <a:t>педагоги ОУ и ДОУ</a:t>
            </a:r>
            <a:br>
              <a:rPr lang="ru-RU" sz="3000" b="1" dirty="0" smtClean="0">
                <a:solidFill>
                  <a:srgbClr val="7F4D00"/>
                </a:solidFill>
              </a:rPr>
            </a:br>
            <a:r>
              <a:rPr lang="ru-RU" sz="3000" b="1" dirty="0" smtClean="0">
                <a:solidFill>
                  <a:srgbClr val="7F4D00"/>
                </a:solidFill>
              </a:rPr>
              <a:t/>
            </a:r>
            <a:br>
              <a:rPr lang="ru-RU" sz="3000" b="1" dirty="0" smtClean="0">
                <a:solidFill>
                  <a:srgbClr val="7F4D00"/>
                </a:solidFill>
              </a:rPr>
            </a:br>
            <a:r>
              <a:rPr lang="ru-RU" sz="2400" b="1" dirty="0" smtClean="0">
                <a:solidFill>
                  <a:srgbClr val="00B0F0"/>
                </a:solidFill>
              </a:rPr>
              <a:t>Сроки проведения </a:t>
            </a:r>
            <a:r>
              <a:rPr lang="ru-RU" sz="3000" dirty="0" smtClean="0">
                <a:solidFill>
                  <a:srgbClr val="7F4D00"/>
                </a:solidFill>
              </a:rPr>
              <a:t>– </a:t>
            </a:r>
            <a:r>
              <a:rPr lang="ru-RU" sz="3000" b="1" dirty="0" smtClean="0">
                <a:solidFill>
                  <a:srgbClr val="7F4D00"/>
                </a:solidFill>
              </a:rPr>
              <a:t>ноябрь  2023 г.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1600200"/>
            <a:ext cx="7906072" cy="2043113"/>
          </a:xfrm>
        </p:spPr>
        <p:txBody>
          <a:bodyPr>
            <a:normAutofit fontScale="85000" lnSpcReduction="10000"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Формирование заказа (заявки) на проведение курсов, семинаров в ГБУ ДПО РД ДИРО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ctrTitle"/>
          </p:nvPr>
        </p:nvSpPr>
        <p:spPr>
          <a:xfrm>
            <a:off x="395288" y="1341438"/>
            <a:ext cx="8229600" cy="1139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33334D"/>
                </a:solidFill>
              </a:rPr>
              <a:t/>
            </a:r>
            <a:br>
              <a:rPr lang="ru-RU" sz="2800" b="1" dirty="0" smtClean="0">
                <a:solidFill>
                  <a:srgbClr val="33334D"/>
                </a:solidFill>
              </a:rPr>
            </a:br>
            <a:r>
              <a:rPr lang="ru-RU" sz="2800" b="1" dirty="0" smtClean="0">
                <a:solidFill>
                  <a:srgbClr val="33334D"/>
                </a:solidFill>
              </a:rPr>
              <a:t/>
            </a:r>
            <a:br>
              <a:rPr lang="ru-RU" sz="2800" b="1" dirty="0" smtClean="0">
                <a:solidFill>
                  <a:srgbClr val="33334D"/>
                </a:solidFill>
              </a:rPr>
            </a:br>
            <a:r>
              <a:rPr lang="ru-RU" sz="2800" b="1" dirty="0" smtClean="0">
                <a:solidFill>
                  <a:srgbClr val="33334D"/>
                </a:solidFill>
              </a:rPr>
              <a:t/>
            </a:r>
            <a:br>
              <a:rPr lang="ru-RU" sz="2800" b="1" dirty="0" smtClean="0">
                <a:solidFill>
                  <a:srgbClr val="33334D"/>
                </a:solidFill>
              </a:rPr>
            </a:br>
            <a:r>
              <a:rPr lang="ru-RU" sz="5400" b="1" dirty="0" smtClean="0">
                <a:solidFill>
                  <a:srgbClr val="33334D"/>
                </a:solidFill>
              </a:rPr>
              <a:t/>
            </a:r>
            <a:br>
              <a:rPr lang="ru-RU" sz="5400" b="1" dirty="0" smtClean="0">
                <a:solidFill>
                  <a:srgbClr val="33334D"/>
                </a:solidFill>
              </a:rPr>
            </a:br>
            <a:r>
              <a:rPr lang="ru-RU" sz="5400" b="1" dirty="0" smtClean="0">
                <a:solidFill>
                  <a:srgbClr val="33334D"/>
                </a:solidFill>
              </a:rPr>
              <a:t>     </a:t>
            </a:r>
            <a:r>
              <a:rPr lang="ru-RU" sz="3600" b="1" dirty="0" smtClean="0">
                <a:solidFill>
                  <a:srgbClr val="0070C0"/>
                </a:solidFill>
                <a:latin typeface="Arial" charset="0"/>
              </a:rPr>
              <a:t>Цель: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2636912"/>
            <a:ext cx="6400800" cy="2905051"/>
          </a:xfrm>
        </p:spPr>
        <p:txBody>
          <a:bodyPr>
            <a:normAutofit fontScale="25000" lnSpcReduction="20000"/>
          </a:bodyPr>
          <a:lstStyle/>
          <a:p>
            <a:r>
              <a:rPr lang="ru-RU" sz="8600" i="1" dirty="0" smtClean="0"/>
              <a:t>методическое сопровождение системного развития профессиональной компетентности педагогических кадров, развитие их профессионального мастерства, раскрытие творческого потенциала каждого педагога и педагогического коллектива в условиях реализации национального проекта «Образование».</a:t>
            </a:r>
            <a:endParaRPr lang="ru-RU" sz="8600" b="1" dirty="0" smtClean="0">
              <a:latin typeface="Times New Roman" pitchFamily="18" charset="0"/>
            </a:endParaRPr>
          </a:p>
          <a:p>
            <a:pPr marL="0" indent="0" algn="ctr" eaLnBrk="1" hangingPunct="1">
              <a:buFont typeface="Wingdings" pitchFamily="2" charset="2"/>
              <a:buNone/>
            </a:pPr>
            <a:endParaRPr lang="ru-RU" sz="4000" b="1" dirty="0" smtClean="0">
              <a:latin typeface="Times New Roman" pitchFamily="18" charset="0"/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395288" y="1196975"/>
            <a:ext cx="47529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395288" y="3213100"/>
            <a:ext cx="83534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3200" b="1" i="1" dirty="0" smtClean="0"/>
          </a:p>
          <a:p>
            <a:endParaRPr lang="ru-RU" sz="3200" b="1" i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313" y="1857375"/>
            <a:ext cx="8929687" cy="35163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6000" b="1" dirty="0" smtClean="0">
                <a:solidFill>
                  <a:srgbClr val="00B0F0"/>
                </a:solidFill>
              </a:rPr>
              <a:t>Спасибо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6000" b="1" dirty="0" smtClean="0">
                <a:solidFill>
                  <a:srgbClr val="00B0F0"/>
                </a:solidFill>
              </a:rPr>
              <a:t> за внимание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!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125538"/>
            <a:ext cx="8229600" cy="5472112"/>
          </a:xfrm>
        </p:spPr>
        <p:txBody>
          <a:bodyPr>
            <a:normAutofit fontScale="47500" lnSpcReduction="20000"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000" b="1" dirty="0" smtClean="0">
              <a:latin typeface="Times New Roman" pitchFamily="18" charset="0"/>
            </a:endParaRPr>
          </a:p>
          <a:p>
            <a:r>
              <a:rPr lang="ru-RU" sz="3800" i="1" dirty="0" smtClean="0"/>
              <a:t>обеспечение единых организационно-методических условий сопровождения образовательных организаций по реализации обновленных ФГОС НОО, ФГОС ООО, ФГОС СОО  в целях обеспечения функционирования единой региональной системы научно-методического сопровождения педагогических работников и управленческих кадров;</a:t>
            </a:r>
            <a:endParaRPr lang="ru-RU" sz="3800" dirty="0" smtClean="0"/>
          </a:p>
          <a:p>
            <a:r>
              <a:rPr lang="ru-RU" sz="3800" i="1" dirty="0" smtClean="0"/>
              <a:t> оказание поддержки педагогам по вопросам работы с учащимися по вопросам формирования функциональной грамотности;</a:t>
            </a:r>
            <a:endParaRPr lang="ru-RU" sz="3800" dirty="0" smtClean="0"/>
          </a:p>
          <a:p>
            <a:r>
              <a:rPr lang="ru-RU" sz="3800" i="1" dirty="0" smtClean="0"/>
              <a:t> создание условий для удовлетворения информационных, образовательных, </a:t>
            </a:r>
            <a:r>
              <a:rPr lang="ru-RU" sz="3800" i="1" dirty="0" err="1" smtClean="0"/>
              <a:t>учебно</a:t>
            </a:r>
            <a:r>
              <a:rPr lang="ru-RU" sz="3800" i="1" dirty="0" smtClean="0"/>
              <a:t> – методических потребностей образовательных организаций с целью повышения качества образования обучающихся;</a:t>
            </a:r>
            <a:endParaRPr lang="ru-RU" sz="3800" dirty="0" smtClean="0"/>
          </a:p>
          <a:p>
            <a:r>
              <a:rPr lang="ru-RU" sz="3800" i="1" dirty="0" smtClean="0"/>
              <a:t>-оказание информационно - методической помощи образовательным организациям в рамках   непрерывного повышения квалификации педагогов;</a:t>
            </a:r>
            <a:endParaRPr lang="ru-RU" sz="3800" dirty="0" smtClean="0"/>
          </a:p>
          <a:p>
            <a:r>
              <a:rPr lang="ru-RU" sz="3800" i="1" dirty="0" smtClean="0"/>
              <a:t> организация методического сопровождения педагогов по подготовке        их   к работе с детьми,  имеющими повышенные интеллектуальные способности;</a:t>
            </a:r>
            <a:endParaRPr lang="ru-RU" sz="3800" dirty="0" smtClean="0"/>
          </a:p>
          <a:p>
            <a:r>
              <a:rPr lang="ru-RU" sz="3800" i="1" dirty="0" smtClean="0"/>
              <a:t> распространение инновационного опыта работы педагогов и руководителей образовательных организаций через школьные мероприятия и через работу МКУ «ИМЦ»;</a:t>
            </a:r>
            <a:endParaRPr lang="ru-RU" sz="3800" dirty="0"/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250825" y="260350"/>
            <a:ext cx="88931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0070C0"/>
                </a:solidFill>
              </a:rPr>
              <a:t>                Основные </a:t>
            </a:r>
            <a:r>
              <a:rPr lang="ru-RU" sz="3200" b="1" dirty="0">
                <a:solidFill>
                  <a:srgbClr val="0070C0"/>
                </a:solidFill>
              </a:rPr>
              <a:t>задачи: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836712"/>
            <a:ext cx="6172200" cy="72008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70C0"/>
                </a:solidFill>
              </a:rPr>
              <a:t>Циклограмма деятельности ИМЦ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sz="4000" b="1" dirty="0" smtClean="0"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600" b="1" dirty="0" smtClean="0">
              <a:latin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24052664"/>
              </p:ext>
            </p:extLst>
          </p:nvPr>
        </p:nvGraphicFramePr>
        <p:xfrm>
          <a:off x="1403648" y="1912682"/>
          <a:ext cx="7487545" cy="5008119"/>
        </p:xfrm>
        <a:graphic>
          <a:graphicData uri="http://schemas.openxmlformats.org/drawingml/2006/table">
            <a:tbl>
              <a:tblPr firstRow="1" firstCol="1" bandRow="1"/>
              <a:tblGrid>
                <a:gridCol w="1095739">
                  <a:extLst>
                    <a:ext uri="{9D8B030D-6E8A-4147-A177-3AD203B41FA5}">
                      <a16:colId xmlns="" xmlns:a16="http://schemas.microsoft.com/office/drawing/2014/main" val="558472642"/>
                    </a:ext>
                  </a:extLst>
                </a:gridCol>
                <a:gridCol w="1248589">
                  <a:extLst>
                    <a:ext uri="{9D8B030D-6E8A-4147-A177-3AD203B41FA5}">
                      <a16:colId xmlns="" xmlns:a16="http://schemas.microsoft.com/office/drawing/2014/main" val="4081459474"/>
                    </a:ext>
                  </a:extLst>
                </a:gridCol>
                <a:gridCol w="1140399">
                  <a:extLst>
                    <a:ext uri="{9D8B030D-6E8A-4147-A177-3AD203B41FA5}">
                      <a16:colId xmlns="" xmlns:a16="http://schemas.microsoft.com/office/drawing/2014/main" val="3188336994"/>
                    </a:ext>
                  </a:extLst>
                </a:gridCol>
                <a:gridCol w="93980">
                  <a:extLst>
                    <a:ext uri="{9D8B030D-6E8A-4147-A177-3AD203B41FA5}">
                      <a16:colId xmlns="" xmlns:a16="http://schemas.microsoft.com/office/drawing/2014/main" val="493482916"/>
                    </a:ext>
                  </a:extLst>
                </a:gridCol>
                <a:gridCol w="1194494">
                  <a:extLst>
                    <a:ext uri="{9D8B030D-6E8A-4147-A177-3AD203B41FA5}">
                      <a16:colId xmlns="" xmlns:a16="http://schemas.microsoft.com/office/drawing/2014/main" val="799755988"/>
                    </a:ext>
                  </a:extLst>
                </a:gridCol>
                <a:gridCol w="2714344">
                  <a:extLst>
                    <a:ext uri="{9D8B030D-6E8A-4147-A177-3AD203B41FA5}">
                      <a16:colId xmlns="" xmlns:a16="http://schemas.microsoft.com/office/drawing/2014/main" val="986543633"/>
                    </a:ext>
                  </a:extLst>
                </a:gridCol>
              </a:tblGrid>
              <a:tr h="357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неделя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неделя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неделя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неделя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66580463"/>
                  </a:ext>
                </a:extLst>
              </a:tr>
              <a:tr h="4419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день самообразования и работы с информационными материалами;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-работа с документацией;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-оформление материалов по итогам проверок, обобщения опыта работы и т.п.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Методический день в ОУ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86551816"/>
                  </a:ext>
                </a:extLst>
              </a:tr>
              <a:tr h="344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Командировки  в ОУ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Методический совет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98735084"/>
                  </a:ext>
                </a:extLst>
              </a:tr>
              <a:tr h="344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-индивидуальные консультации;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работа районных методических объединений;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семинары и другие методические мероприятия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79075535"/>
                  </a:ext>
                </a:extLst>
              </a:tr>
              <a:tr h="344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Командировки  в ОУ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25059135"/>
                  </a:ext>
                </a:extLst>
              </a:tr>
              <a:tr h="44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-индивидуальные консультации;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 работа районных методических объединений;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семинары и другие методические мероприятия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анализ работы за месяц, планирование работы на следующий месяц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774270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89038" y="1752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alt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ИНФОРМАЦИОННАЯ ДЕЯТЕЛЬНОСТЬ</a:t>
            </a:r>
            <a:endParaRPr lang="ru-RU" sz="1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124744"/>
            <a:ext cx="8229600" cy="500618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Оказывать поддержку образовательным организациям в </a:t>
            </a:r>
          </a:p>
          <a:p>
            <a:pPr>
              <a:buNone/>
            </a:pPr>
            <a:r>
              <a:rPr lang="ru-RU" sz="2000" dirty="0" smtClean="0"/>
              <a:t>реализации государственных образовательных стандартов </a:t>
            </a:r>
          </a:p>
          <a:p>
            <a:pPr>
              <a:buNone/>
            </a:pPr>
            <a:r>
              <a:rPr lang="ru-RU" sz="2000" dirty="0" smtClean="0"/>
              <a:t>дошкольного и общего образования, а также в переходе на </a:t>
            </a:r>
          </a:p>
          <a:p>
            <a:pPr>
              <a:buNone/>
            </a:pPr>
            <a:r>
              <a:rPr lang="ru-RU" sz="2000" dirty="0" smtClean="0"/>
              <a:t>федеральные основные образовательные программы:</a:t>
            </a:r>
          </a:p>
          <a:p>
            <a:pPr>
              <a:buNone/>
            </a:pPr>
            <a:r>
              <a:rPr lang="ru-RU" sz="2000" dirty="0" smtClean="0"/>
              <a:t>-  продолжить консультирование администраций образовательных организаций по вопросу внедрения обновлённых федеральных государственных образовательных стандартов и федеральных основных образовательных программ. </a:t>
            </a:r>
          </a:p>
          <a:p>
            <a:pPr>
              <a:buFontTx/>
              <a:buChar char="-"/>
            </a:pPr>
            <a:r>
              <a:rPr lang="ru-RU" sz="2000" dirty="0" smtClean="0"/>
              <a:t>провести </a:t>
            </a:r>
            <a:r>
              <a:rPr lang="ru-RU" sz="2000" dirty="0" err="1" smtClean="0"/>
              <a:t>метапредметные</a:t>
            </a:r>
            <a:r>
              <a:rPr lang="ru-RU" sz="2000" dirty="0" smtClean="0"/>
              <a:t> недели; </a:t>
            </a:r>
          </a:p>
          <a:p>
            <a:pPr>
              <a:buFontTx/>
              <a:buChar char="-"/>
            </a:pPr>
            <a:r>
              <a:rPr lang="ru-RU" sz="2000" dirty="0" smtClean="0"/>
              <a:t>провести обучающие мероприятия для педагогов, направленные на внедрение на уровнях начального, основного и среднего общего образования новых методов обучения и воспитания, образовательных технологий, обеспечивающих освоение обучающимися современных компетенций;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39750" y="4508500"/>
            <a:ext cx="842486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7F4D00"/>
                </a:solidFill>
              </a:rPr>
              <a:t/>
            </a:r>
            <a:br>
              <a:rPr lang="ru-RU" sz="2800" b="1" dirty="0">
                <a:solidFill>
                  <a:srgbClr val="7F4D00"/>
                </a:solidFill>
              </a:rPr>
            </a:br>
            <a:r>
              <a:rPr lang="ru-RU" sz="2800" b="1" dirty="0">
                <a:solidFill>
                  <a:srgbClr val="7F4D00"/>
                </a:solidFill>
              </a:rPr>
              <a:t/>
            </a:r>
            <a:br>
              <a:rPr lang="ru-RU" sz="2800" b="1" dirty="0">
                <a:solidFill>
                  <a:srgbClr val="7F4D00"/>
                </a:solidFill>
              </a:rPr>
            </a:br>
            <a:endParaRPr lang="ru-RU" sz="2800" b="1" dirty="0">
              <a:solidFill>
                <a:srgbClr val="7F4D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67600" cy="11430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00B0F0"/>
                </a:solidFill>
              </a:rPr>
              <a:t>оказание поддержки педагогам по вопросам работы с учащимися по вопросам формирования функциональной грамотности:</a:t>
            </a:r>
            <a:endParaRPr lang="ru-RU" sz="2000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Организация и проведение методических совещаний с образовательными организациями и методическими службами и ответственными за формирование и оценку функциональной грамотности обучающихся по вопросам формирования и оценки функциональной грамотности обучающихся</a:t>
            </a:r>
          </a:p>
          <a:p>
            <a:r>
              <a:rPr lang="ru-RU" dirty="0" smtClean="0"/>
              <a:t>Формирование и размещение на официальных сайтах ОО пакета информационно-методических материалов по вопросу формирования функциональной грамотности обучающихся</a:t>
            </a:r>
          </a:p>
          <a:p>
            <a:r>
              <a:rPr lang="ru-RU" dirty="0" smtClean="0"/>
              <a:t>Семинары-совещания «Актуальные вопросы повышения функциональной грамотности учащихся образовательных организаций»</a:t>
            </a:r>
          </a:p>
          <a:p>
            <a:r>
              <a:rPr lang="ru-RU" dirty="0" smtClean="0"/>
              <a:t>Организация и проведение педагогических идей и открытых уроков  «Знания не для школы, а для жизни»,«Методики формирования функциональной грамотности в математическом образовании» и т.д.</a:t>
            </a:r>
          </a:p>
          <a:p>
            <a:r>
              <a:rPr lang="ru-RU" dirty="0" smtClean="0"/>
              <a:t>Работа с  площадками, имеющих положительный  опыт по формированию функциональной грамотности обучающихся.</a:t>
            </a:r>
          </a:p>
          <a:p>
            <a:r>
              <a:rPr lang="ru-RU" dirty="0" smtClean="0"/>
              <a:t>Создание педагогических  мастерских «Функциональная</a:t>
            </a:r>
            <a:br>
              <a:rPr lang="ru-RU" dirty="0" smtClean="0"/>
            </a:br>
            <a:r>
              <a:rPr lang="ru-RU" dirty="0" smtClean="0"/>
              <a:t>грамотность школьников - способы формирования», «Проектная деятельность как ведущая технология по формированию функциональной грамотности учащихся»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мероприятия, направленные на повышение качества </a:t>
            </a:r>
            <a:br>
              <a:rPr lang="ru-RU" sz="1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      образования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773238"/>
            <a:ext cx="8229600" cy="4357687"/>
          </a:xfrm>
        </p:spPr>
        <p:txBody>
          <a:bodyPr>
            <a:normAutofit fontScale="70000" lnSpcReduction="20000"/>
          </a:bodyPr>
          <a:lstStyle/>
          <a:p>
            <a:pPr algn="ctr">
              <a:buFont typeface="Wingdings" pitchFamily="2" charset="2"/>
              <a:buNone/>
            </a:pPr>
            <a:endParaRPr lang="ru-RU" sz="3200" dirty="0" smtClean="0"/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 - обмен опытом по подготовке к ГИА ( ОГЭ и ЕГЭ);</a:t>
            </a:r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 - провести </a:t>
            </a:r>
            <a:r>
              <a:rPr lang="ru-RU" sz="3200" dirty="0" err="1" smtClean="0"/>
              <a:t>тьюторские</a:t>
            </a:r>
            <a:r>
              <a:rPr lang="ru-RU" sz="3200" dirty="0" smtClean="0"/>
              <a:t> десанты в образовательные организации, демонстрирующие низкий уровень образовательных результатов по итогам внешних оценочных процедур;</a:t>
            </a:r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 - организовать на межшкольном уровне работу групп учителей по технологии исследования урока;</a:t>
            </a:r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 - продолжить работу межшкольных консультационных пунктов по подготовке обучающихся к ГИА, в т.ч. в каникулярное время;</a:t>
            </a:r>
          </a:p>
          <a:p>
            <a:pPr>
              <a:buFont typeface="Wingdings" pitchFamily="2" charset="2"/>
              <a:buNone/>
            </a:pPr>
            <a:r>
              <a:rPr lang="ru-RU" sz="3200" dirty="0" smtClean="0"/>
              <a:t> - провести консультирование по вопросу составления и оформления рабочих программ по предметам</a:t>
            </a:r>
            <a:endParaRPr lang="ru-RU" sz="3200" b="1" dirty="0" smtClean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39750" y="4508500"/>
            <a:ext cx="842486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7F4D00"/>
                </a:solidFill>
              </a:rPr>
              <a:t/>
            </a:r>
            <a:br>
              <a:rPr lang="ru-RU" sz="2800" b="1" dirty="0">
                <a:solidFill>
                  <a:srgbClr val="7F4D00"/>
                </a:solidFill>
              </a:rPr>
            </a:br>
            <a:r>
              <a:rPr lang="ru-RU" sz="2800" b="1" dirty="0">
                <a:solidFill>
                  <a:srgbClr val="7F4D00"/>
                </a:solidFill>
              </a:rPr>
              <a:t/>
            </a:r>
            <a:br>
              <a:rPr lang="ru-RU" sz="2800" b="1" dirty="0">
                <a:solidFill>
                  <a:srgbClr val="7F4D00"/>
                </a:solidFill>
              </a:rPr>
            </a:br>
            <a:endParaRPr lang="ru-RU" sz="2800" b="1" dirty="0">
              <a:solidFill>
                <a:srgbClr val="7F4D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ru-RU" sz="1400" b="1" i="1" dirty="0" smtClean="0">
                <a:solidFill>
                  <a:srgbClr val="0070C0"/>
                </a:solidFill>
              </a:rPr>
              <a:t>создание условий для удовлетворения информационных, образовательных, </a:t>
            </a:r>
            <a:r>
              <a:rPr lang="ru-RU" sz="1400" b="1" i="1" dirty="0" err="1" smtClean="0">
                <a:solidFill>
                  <a:srgbClr val="0070C0"/>
                </a:solidFill>
              </a:rPr>
              <a:t>учебно</a:t>
            </a:r>
            <a:r>
              <a:rPr lang="ru-RU" sz="1400" b="1" i="1" dirty="0" smtClean="0">
                <a:solidFill>
                  <a:srgbClr val="0070C0"/>
                </a:solidFill>
              </a:rPr>
              <a:t>  – методических потребностей образовательных организаций с целью повышения качества образования обучающихся;</a:t>
            </a:r>
            <a:endParaRPr lang="ru-RU" sz="1400" b="1" dirty="0" smtClean="0">
              <a:solidFill>
                <a:srgbClr val="0070C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68760"/>
            <a:ext cx="8229600" cy="5589240"/>
          </a:xfrm>
        </p:spPr>
        <p:txBody>
          <a:bodyPr>
            <a:noAutofit/>
          </a:bodyPr>
          <a:lstStyle/>
          <a:p>
            <a:r>
              <a:rPr lang="ru-RU" sz="1800" dirty="0" smtClean="0"/>
              <a:t>Заключить договор с ДИРО «Об организации и проведении курсов повышения квалификации работников образования района на 2023 – 2024учебный год</a:t>
            </a:r>
          </a:p>
          <a:p>
            <a:r>
              <a:rPr lang="ru-RU" sz="1800" dirty="0" smtClean="0"/>
              <a:t>Обновление базы данных о количественном и качественном составе педагогов общеобразовательных учреждений, воспитателей дошкольных учреждений (ДОУ), библиотекарей, педагогов дополнительного образования.</a:t>
            </a:r>
          </a:p>
          <a:p>
            <a:r>
              <a:rPr lang="ru-RU" sz="1800" dirty="0" smtClean="0"/>
              <a:t>Сбор заявок на курсовые мероприятия с ОУ и составление графика прохождения курсовой подготовки.</a:t>
            </a:r>
          </a:p>
          <a:p>
            <a:r>
              <a:rPr lang="ru-RU" sz="1800" dirty="0" smtClean="0"/>
              <a:t> Проведение публичных отчетов зам.директоров об организации повышения квалификации в учреждениях образования </a:t>
            </a:r>
          </a:p>
          <a:p>
            <a:r>
              <a:rPr lang="ru-RU" sz="1800" dirty="0" smtClean="0"/>
              <a:t>Изучать эффективность курсовой переподготовки учителей школ района, </a:t>
            </a:r>
          </a:p>
          <a:p>
            <a:r>
              <a:rPr lang="ru-RU" sz="1800" dirty="0" smtClean="0"/>
              <a:t>для этого: </a:t>
            </a:r>
          </a:p>
          <a:p>
            <a:pPr>
              <a:buNone/>
            </a:pPr>
            <a:r>
              <a:rPr lang="ru-RU" sz="1800" dirty="0" smtClean="0"/>
              <a:t>                    а) посещать уроки</a:t>
            </a:r>
          </a:p>
          <a:p>
            <a:pPr>
              <a:buNone/>
            </a:pPr>
            <a:r>
              <a:rPr lang="ru-RU" sz="1800" dirty="0" smtClean="0"/>
              <a:t>                    б) заслушивать на заседаниях ШМО и РМО творческие отчеты</a:t>
            </a:r>
          </a:p>
          <a:p>
            <a:pPr>
              <a:buNone/>
            </a:pPr>
            <a:r>
              <a:rPr lang="ru-RU" sz="1800" dirty="0" smtClean="0"/>
              <a:t>                    в) проводить контрольные срезы</a:t>
            </a:r>
            <a:endParaRPr lang="ru-RU" sz="1800" b="1" dirty="0" smtClean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39750" y="4508500"/>
            <a:ext cx="842486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7F4D00"/>
                </a:solidFill>
              </a:rPr>
              <a:t/>
            </a:r>
            <a:br>
              <a:rPr lang="ru-RU" sz="2800" b="1" dirty="0">
                <a:solidFill>
                  <a:srgbClr val="7F4D00"/>
                </a:solidFill>
              </a:rPr>
            </a:br>
            <a:r>
              <a:rPr lang="ru-RU" sz="2800" b="1" dirty="0">
                <a:solidFill>
                  <a:srgbClr val="7F4D00"/>
                </a:solidFill>
              </a:rPr>
              <a:t/>
            </a:r>
            <a:br>
              <a:rPr lang="ru-RU" sz="2800" b="1" dirty="0">
                <a:solidFill>
                  <a:srgbClr val="7F4D00"/>
                </a:solidFill>
              </a:rPr>
            </a:br>
            <a:endParaRPr lang="ru-RU" sz="2800" b="1" dirty="0">
              <a:solidFill>
                <a:srgbClr val="7F4D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ru-RU" sz="2000" b="1" kern="1200" dirty="0" smtClean="0">
                <a:solidFill>
                  <a:srgbClr val="33334D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2000" b="1" kern="1200" dirty="0" smtClean="0">
                <a:solidFill>
                  <a:srgbClr val="33334D"/>
                </a:solidFill>
                <a:latin typeface="Arial" charset="0"/>
                <a:ea typeface="+mn-ea"/>
                <a:cs typeface="+mn-cs"/>
              </a:rPr>
            </a:br>
            <a:r>
              <a:rPr lang="ru-RU" sz="2000" b="1" kern="1200" dirty="0" smtClean="0">
                <a:solidFill>
                  <a:srgbClr val="33334D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2000" b="1" kern="1200" dirty="0" smtClean="0">
                <a:solidFill>
                  <a:srgbClr val="33334D"/>
                </a:solidFill>
                <a:latin typeface="Arial" charset="0"/>
                <a:ea typeface="+mn-ea"/>
                <a:cs typeface="+mn-cs"/>
              </a:rPr>
            </a:br>
            <a:r>
              <a:rPr lang="ru-RU" sz="1800" b="1" i="1" dirty="0" smtClean="0">
                <a:solidFill>
                  <a:srgbClr val="00B0F0"/>
                </a:solidFill>
              </a:rPr>
              <a:t> организация методического сопровождения педагогов по подготовке  их   к работе с детьми,  имеющими повышенные интеллектуальные способности</a:t>
            </a:r>
            <a:endParaRPr lang="ru-RU" sz="1800" b="1" dirty="0" smtClean="0">
              <a:solidFill>
                <a:srgbClr val="00B0F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28775"/>
            <a:ext cx="8229600" cy="450215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Обновить банк данных и организовать работу с одаренными детьми.</a:t>
            </a:r>
          </a:p>
          <a:p>
            <a:r>
              <a:rPr lang="ru-RU" dirty="0" smtClean="0"/>
              <a:t>Организовать и провести районный тур научно – практической конференции молодых исследователей «Шаг в будущее» и обеспечить участие победителей районного тура на Республиканском этапе конференции </a:t>
            </a:r>
          </a:p>
          <a:p>
            <a:r>
              <a:rPr lang="ru-RU" dirty="0" smtClean="0"/>
              <a:t>Подготовить и провести  школьный и районный  этапы  предметных олимпиад, согласно республиканскому графику, обеспечить участие учащихся-победителей муниципального этапа на республиканском этапе. </a:t>
            </a:r>
          </a:p>
          <a:p>
            <a:r>
              <a:rPr lang="ru-RU" dirty="0" smtClean="0"/>
              <a:t>Провести олимпиаду  для уч-ся 3 и 4 классов</a:t>
            </a:r>
          </a:p>
          <a:p>
            <a:pPr algn="ctr">
              <a:buFont typeface="Wingdings" pitchFamily="2" charset="2"/>
              <a:buNone/>
            </a:pP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1396</TotalTime>
  <Words>862</Words>
  <Application>Microsoft Office PowerPoint</Application>
  <PresentationFormat>Экран (4:3)</PresentationFormat>
  <Paragraphs>136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      ПЛАН РАБОТЫ МУНИЦИПАЛЬНОГО КАЗЕННОГО УЧРЕЖДЕНИЯ «ИНФОРМАЦИОННО-МЕТОДИЧЕСКИЙ ЦЕНТР СИСТЕМЫ ОБРАЗОВАНИЯ» МР «КАЙТАГСКИЙ РАЙОН»  НА 2023-2024 УЧЕБНЫЙ ГОД </vt:lpstr>
      <vt:lpstr>         Цель:</vt:lpstr>
      <vt:lpstr>Слайд 3</vt:lpstr>
      <vt:lpstr>Циклограмма деятельности ИМЦ</vt:lpstr>
      <vt:lpstr>ИНФОРМАЦИОННАЯ ДЕЯТЕЛЬНОСТЬ</vt:lpstr>
      <vt:lpstr>оказание поддержки педагогам по вопросам работы с учащимися по вопросам формирования функциональной грамотности:</vt:lpstr>
      <vt:lpstr> мероприятия, направленные на повышение качества                                   образования</vt:lpstr>
      <vt:lpstr>создание условий для удовлетворения информационных, образовательных, учебно  – методических потребностей образовательных организаций с целью повышения качества образования обучающихся;</vt:lpstr>
      <vt:lpstr>   организация методического сопровождения педагогов по подготовке  их   к работе с детьми,  имеющими повышенные интеллектуальные способности</vt:lpstr>
      <vt:lpstr> распространение инновационного опыта работы педагогов и руководителей образовательных организаций через школьные мероприятия и через работу МКУ «ИМЦ»</vt:lpstr>
      <vt:lpstr>         Организационно-методические мероприятия </vt:lpstr>
      <vt:lpstr>    Муниципальная ярмарка педагогических идей </vt:lpstr>
      <vt:lpstr>  Сроки проведения – октябрь - ноябрь 2023 г.</vt:lpstr>
      <vt:lpstr>Слайд 14</vt:lpstr>
      <vt:lpstr>Категория участников – руководители  МО Сроки проведения – май-июнь 2024 г. </vt:lpstr>
      <vt:lpstr>        Категория участников – ОУ, ДОУ, МО    Сроки проведения –   сентябрь 2023-июнь 2024 г.  </vt:lpstr>
      <vt:lpstr>Муниципальный фестиваль «Восходящие звездочки» июнь 2024г «Малые олимпийские игры дошкольников» - февраль 2024г</vt:lpstr>
      <vt:lpstr>Категория участников – обучающиеся 5-11 классов Сроки проведения – сентябрь- октябрь 2023 г., ноябрь-декабрь 2023 г. </vt:lpstr>
      <vt:lpstr>Категория участников –  руководители и педагоги ОУ и ДОУ  Сроки проведения – ноябрь  2023 г.</vt:lpstr>
      <vt:lpstr>Слайд 20</vt:lpstr>
    </vt:vector>
  </TitlesOfParts>
  <Company>mmc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katya</dc:creator>
  <cp:lastModifiedBy>McoM</cp:lastModifiedBy>
  <cp:revision>190</cp:revision>
  <dcterms:created xsi:type="dcterms:W3CDTF">2011-09-12T11:15:44Z</dcterms:created>
  <dcterms:modified xsi:type="dcterms:W3CDTF">2023-09-19T19:27:47Z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TC060874521049</vt:lpwstr>
  </property>
</Properties>
</file>