
<file path=[Content_Types].xml><?xml version="1.0" encoding="utf-8"?>
<Types xmlns="http://schemas.openxmlformats.org/package/2006/content-types">
  <Default Extension="jpeg" ContentType="image/jpeg"/>
  <Default Extension="JPG" ContentType="image/.jpg"/>
  <Default Extension="vml" ContentType="application/vnd.openxmlformats-officedocument.vmlDrawing"/>
  <Default Extension="pptx" ContentType="application/vnd.openxmlformats-officedocument.presentationml.presentation"/>
  <Default Extension="png" ContentType="image/png"/>
  <Default Extension="emf" ContentType="image/x-emf"/>
  <Default Extension="rels" ContentType="application/vnd.openxmlformats-package.relationships+xml"/>
  <Default Extension="xml" ContentType="application/xml"/>
  <Override PartName="/docProps/app.xml" ContentType="application/vnd.openxmlformats-officedocument.extended-properties+xml"/>
  <Override PartName="/docProps/core.xml" ContentType="application/vnd.openxmlformats-package.core-properties+xml"/>
  <Override PartName="/docProps/custom.xml" ContentType="application/vnd.openxmlformats-officedocument.custom-properties+xml"/>
  <Override PartName="/ppt/presProps.xml" ContentType="application/vnd.openxmlformats-officedocument.presentationml.presProps+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tableStyles.xml" ContentType="application/vnd.openxmlformats-officedocument.presentationml.tableStyles+xml"/>
  <Override PartName="/ppt/theme/theme1.xml" ContentType="application/vnd.openxmlformats-officedocument.theme+xml"/>
  <Override PartName="/ppt/viewProps.xml" ContentType="application/vnd.openxmlformats-officedocument.presentationml.viewProps+xml"/>
</Types>
</file>

<file path=_rels/.rels><?xml version="1.0" encoding="UTF-8" standalone="yes"?>
<Relationships xmlns="http://schemas.openxmlformats.org/package/2006/relationships"><Relationship Id="rId1" Type="http://schemas.openxmlformats.org/officeDocument/2006/relationships/officeDocument" Target="ppt/presentation.xml"/><Relationship Id="rId4" Type="http://schemas.openxmlformats.org/package/2006/relationships/metadata/thumbnail" Target="docProps/thumbnail.jpeg"/><Relationship Id="rId3" Type="http://schemas.openxmlformats.org/package/2006/relationships/metadata/core-properties" Target="docProps/core.xml"/><Relationship Id="rId2" Type="http://schemas.openxmlformats.org/officeDocument/2006/relationships/extended-properties" Target="docProps/app.xml"/><Relationship Id="rId5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</p:sldMasterIdLst>
  <p:sldIdLst>
    <p:sldId id="257" r:id="rId3"/>
    <p:sldId id="272" r:id="rId4"/>
    <p:sldId id="258" r:id="rId5"/>
    <p:sldId id="280" r:id="rId6"/>
    <p:sldId id="266" r:id="rId7"/>
    <p:sldId id="271" r:id="rId8"/>
    <p:sldId id="260" r:id="rId9"/>
    <p:sldId id="279" r:id="rId10"/>
    <p:sldId id="262" r:id="rId11"/>
    <p:sldId id="259" r:id="rId12"/>
    <p:sldId id="261" r:id="rId13"/>
    <p:sldId id="269" r:id="rId14"/>
    <p:sldId id="277" r:id="rId15"/>
    <p:sldId id="264" r:id="rId16"/>
    <p:sldId id="275" r:id="rId17"/>
    <p:sldId id="278" r:id="rId18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2880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F8B8E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110" d="100"/>
          <a:sy n="110" d="100"/>
        </p:scale>
        <p:origin x="-1644" y="-9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9" Type="http://schemas.openxmlformats.org/officeDocument/2006/relationships/slide" Target="slides/slide7.xml"/><Relationship Id="rId8" Type="http://schemas.openxmlformats.org/officeDocument/2006/relationships/slide" Target="slides/slide6.xml"/><Relationship Id="rId7" Type="http://schemas.openxmlformats.org/officeDocument/2006/relationships/slide" Target="slides/slide5.xml"/><Relationship Id="rId6" Type="http://schemas.openxmlformats.org/officeDocument/2006/relationships/slide" Target="slides/slide4.xml"/><Relationship Id="rId5" Type="http://schemas.openxmlformats.org/officeDocument/2006/relationships/slide" Target="slides/slide3.xml"/><Relationship Id="rId4" Type="http://schemas.openxmlformats.org/officeDocument/2006/relationships/slide" Target="slides/slide2.xml"/><Relationship Id="rId3" Type="http://schemas.openxmlformats.org/officeDocument/2006/relationships/slide" Target="slides/slide1.xml"/><Relationship Id="rId21" Type="http://schemas.openxmlformats.org/officeDocument/2006/relationships/tableStyles" Target="tableStyles.xml"/><Relationship Id="rId20" Type="http://schemas.openxmlformats.org/officeDocument/2006/relationships/viewProps" Target="viewProps.xml"/><Relationship Id="rId2" Type="http://schemas.openxmlformats.org/officeDocument/2006/relationships/theme" Target="theme/theme1.xml"/><Relationship Id="rId19" Type="http://schemas.openxmlformats.org/officeDocument/2006/relationships/presProps" Target="presProps.xml"/><Relationship Id="rId18" Type="http://schemas.openxmlformats.org/officeDocument/2006/relationships/slide" Target="slides/slide16.xml"/><Relationship Id="rId17" Type="http://schemas.openxmlformats.org/officeDocument/2006/relationships/slide" Target="slides/slide15.xml"/><Relationship Id="rId16" Type="http://schemas.openxmlformats.org/officeDocument/2006/relationships/slide" Target="slides/slide14.xml"/><Relationship Id="rId15" Type="http://schemas.openxmlformats.org/officeDocument/2006/relationships/slide" Target="slides/slide13.xml"/><Relationship Id="rId14" Type="http://schemas.openxmlformats.org/officeDocument/2006/relationships/slide" Target="slides/slide12.xml"/><Relationship Id="rId13" Type="http://schemas.openxmlformats.org/officeDocument/2006/relationships/slide" Target="slides/slide11.xml"/><Relationship Id="rId12" Type="http://schemas.openxmlformats.org/officeDocument/2006/relationships/slide" Target="slides/slide10.xml"/><Relationship Id="rId11" Type="http://schemas.openxmlformats.org/officeDocument/2006/relationships/slide" Target="slides/slide9.xml"/><Relationship Id="rId10" Type="http://schemas.openxmlformats.org/officeDocument/2006/relationships/slide" Target="slides/slide8.xml"/><Relationship Id="rId1" Type="http://schemas.openxmlformats.org/officeDocument/2006/relationships/slideMaster" Target="slideMasters/slideMaster1.xml"/></Relationships>
</file>

<file path=ppt/drawings/_rels/vmlDrawing1.vml.rels><?xml version="1.0" encoding="UTF-8" standalone="yes"?>
<Relationships xmlns="http://schemas.openxmlformats.org/package/2006/relationships"><Relationship Id="rId1" Type="http://schemas.openxmlformats.org/officeDocument/2006/relationships/image" Target="../media/image24.emf"/></Relationships>
</file>

<file path=ppt/drawings/_rels/vmlDrawing2.vml.rels><?xml version="1.0" encoding="UTF-8" standalone="yes"?>
<Relationships xmlns="http://schemas.openxmlformats.org/package/2006/relationships"><Relationship Id="rId1" Type="http://schemas.openxmlformats.org/officeDocument/2006/relationships/image" Target="../media/image25.emf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</a:fld>
            <a:endParaRPr lang="ru-RU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  <a:endParaRPr lang="ru-RU" smtClean="0"/>
          </a:p>
          <a:p>
            <a:pPr lvl="1"/>
            <a:r>
              <a:rPr lang="ru-RU" smtClean="0"/>
              <a:t>Второй уровень</a:t>
            </a:r>
            <a:endParaRPr lang="ru-RU" smtClean="0"/>
          </a:p>
          <a:p>
            <a:pPr lvl="2"/>
            <a:r>
              <a:rPr lang="ru-RU" smtClean="0"/>
              <a:t>Третий уровень</a:t>
            </a:r>
            <a:endParaRPr lang="ru-RU" smtClean="0"/>
          </a:p>
          <a:p>
            <a:pPr lvl="3"/>
            <a:r>
              <a:rPr lang="ru-RU" smtClean="0"/>
              <a:t>Четвертый уровень</a:t>
            </a:r>
            <a:endParaRPr lang="ru-RU" smtClean="0"/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</a:fld>
            <a:endParaRPr lang="ru-RU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  <a:endParaRPr lang="ru-RU" smtClean="0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</a:fld>
            <a:endParaRPr lang="ru-RU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  <a:endParaRPr lang="ru-RU" smtClean="0"/>
          </a:p>
          <a:p>
            <a:pPr lvl="1"/>
            <a:r>
              <a:rPr lang="ru-RU" smtClean="0"/>
              <a:t>Второй уровень</a:t>
            </a:r>
            <a:endParaRPr lang="ru-RU" smtClean="0"/>
          </a:p>
          <a:p>
            <a:pPr lvl="2"/>
            <a:r>
              <a:rPr lang="ru-RU" smtClean="0"/>
              <a:t>Третий уровень</a:t>
            </a:r>
            <a:endParaRPr lang="ru-RU" smtClean="0"/>
          </a:p>
          <a:p>
            <a:pPr lvl="3"/>
            <a:r>
              <a:rPr lang="ru-RU" smtClean="0"/>
              <a:t>Четвертый уровень</a:t>
            </a:r>
            <a:endParaRPr lang="ru-RU" smtClean="0"/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  <a:endParaRPr lang="ru-RU" smtClean="0"/>
          </a:p>
          <a:p>
            <a:pPr lvl="1"/>
            <a:r>
              <a:rPr lang="ru-RU" smtClean="0"/>
              <a:t>Второй уровень</a:t>
            </a:r>
            <a:endParaRPr lang="ru-RU" smtClean="0"/>
          </a:p>
          <a:p>
            <a:pPr lvl="2"/>
            <a:r>
              <a:rPr lang="ru-RU" smtClean="0"/>
              <a:t>Третий уровень</a:t>
            </a:r>
            <a:endParaRPr lang="ru-RU" smtClean="0"/>
          </a:p>
          <a:p>
            <a:pPr lvl="3"/>
            <a:r>
              <a:rPr lang="ru-RU" smtClean="0"/>
              <a:t>Четвертый уровень</a:t>
            </a:r>
            <a:endParaRPr lang="ru-RU" smtClean="0"/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</a:fld>
            <a:endParaRPr lang="ru-RU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  <a:endParaRPr lang="ru-RU" smtClean="0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  <a:endParaRPr lang="ru-RU" smtClean="0"/>
          </a:p>
          <a:p>
            <a:pPr lvl="1"/>
            <a:r>
              <a:rPr lang="ru-RU" smtClean="0"/>
              <a:t>Второй уровень</a:t>
            </a:r>
            <a:endParaRPr lang="ru-RU" smtClean="0"/>
          </a:p>
          <a:p>
            <a:pPr lvl="2"/>
            <a:r>
              <a:rPr lang="ru-RU" smtClean="0"/>
              <a:t>Третий уровень</a:t>
            </a:r>
            <a:endParaRPr lang="ru-RU" smtClean="0"/>
          </a:p>
          <a:p>
            <a:pPr lvl="3"/>
            <a:r>
              <a:rPr lang="ru-RU" smtClean="0"/>
              <a:t>Четвертый уровень</a:t>
            </a:r>
            <a:endParaRPr lang="ru-RU" smtClean="0"/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  <a:endParaRPr lang="ru-RU" smtClean="0"/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  <a:endParaRPr lang="ru-RU" smtClean="0"/>
          </a:p>
          <a:p>
            <a:pPr lvl="1"/>
            <a:r>
              <a:rPr lang="ru-RU" smtClean="0"/>
              <a:t>Второй уровень</a:t>
            </a:r>
            <a:endParaRPr lang="ru-RU" smtClean="0"/>
          </a:p>
          <a:p>
            <a:pPr lvl="2"/>
            <a:r>
              <a:rPr lang="ru-RU" smtClean="0"/>
              <a:t>Третий уровень</a:t>
            </a:r>
            <a:endParaRPr lang="ru-RU" smtClean="0"/>
          </a:p>
          <a:p>
            <a:pPr lvl="3"/>
            <a:r>
              <a:rPr lang="ru-RU" smtClean="0"/>
              <a:t>Четвертый уровень</a:t>
            </a:r>
            <a:endParaRPr lang="ru-RU" smtClean="0"/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</a:fld>
            <a:endParaRPr lang="ru-RU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</a:fld>
            <a:endParaRPr lang="ru-RU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</a:fld>
            <a:endParaRPr lang="ru-RU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  <a:endParaRPr lang="ru-RU" smtClean="0"/>
          </a:p>
          <a:p>
            <a:pPr lvl="1"/>
            <a:r>
              <a:rPr lang="ru-RU" smtClean="0"/>
              <a:t>Второй уровень</a:t>
            </a:r>
            <a:endParaRPr lang="ru-RU" smtClean="0"/>
          </a:p>
          <a:p>
            <a:pPr lvl="2"/>
            <a:r>
              <a:rPr lang="ru-RU" smtClean="0"/>
              <a:t>Третий уровень</a:t>
            </a:r>
            <a:endParaRPr lang="ru-RU" smtClean="0"/>
          </a:p>
          <a:p>
            <a:pPr lvl="3"/>
            <a:r>
              <a:rPr lang="ru-RU" smtClean="0"/>
              <a:t>Четвертый уровень</a:t>
            </a:r>
            <a:endParaRPr lang="ru-RU" smtClean="0"/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  <a:endParaRPr lang="ru-RU" smtClean="0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</a:fld>
            <a:endParaRPr lang="ru-RU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  <a:endParaRPr lang="ru-RU" smtClean="0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</a:fld>
            <a:endParaRPr lang="ru-RU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  <a:endParaRPr lang="ru-RU" smtClean="0"/>
          </a:p>
          <a:p>
            <a:pPr lvl="1"/>
            <a:r>
              <a:rPr lang="ru-RU" smtClean="0"/>
              <a:t>Второй уровень</a:t>
            </a:r>
            <a:endParaRPr lang="ru-RU" smtClean="0"/>
          </a:p>
          <a:p>
            <a:pPr lvl="2"/>
            <a:r>
              <a:rPr lang="ru-RU" smtClean="0"/>
              <a:t>Третий уровень</a:t>
            </a:r>
            <a:endParaRPr lang="ru-RU" smtClean="0"/>
          </a:p>
          <a:p>
            <a:pPr lvl="3"/>
            <a:r>
              <a:rPr lang="ru-RU" smtClean="0"/>
              <a:t>Четвертый уровень</a:t>
            </a:r>
            <a:endParaRPr lang="ru-RU" smtClean="0"/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</a:fld>
            <a:endParaRPr lang="ru-R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  <a:endParaRPr lang="ru-RU" smtClean="0"/>
          </a:p>
          <a:p>
            <a:pPr lvl="1"/>
            <a:r>
              <a:rPr lang="ru-RU" smtClean="0"/>
              <a:t>Второй уровень</a:t>
            </a:r>
            <a:endParaRPr lang="ru-RU" smtClean="0"/>
          </a:p>
          <a:p>
            <a:pPr lvl="2"/>
            <a:r>
              <a:rPr lang="ru-RU" smtClean="0"/>
              <a:t>Третий уровень</a:t>
            </a:r>
            <a:endParaRPr lang="ru-RU" smtClean="0"/>
          </a:p>
          <a:p>
            <a:pPr lvl="3"/>
            <a:r>
              <a:rPr lang="ru-RU" smtClean="0"/>
              <a:t>Четвертый уровень</a:t>
            </a:r>
            <a:endParaRPr lang="ru-RU" smtClean="0"/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</a:fld>
            <a:endParaRPr lang="ru-RU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9" Type="http://schemas.openxmlformats.org/officeDocument/2006/relationships/slideLayout" Target="../slideLayouts/slideLayout9.xml"/><Relationship Id="rId8" Type="http://schemas.openxmlformats.org/officeDocument/2006/relationships/slideLayout" Target="../slideLayouts/slideLayout8.xml"/><Relationship Id="rId7" Type="http://schemas.openxmlformats.org/officeDocument/2006/relationships/slideLayout" Target="../slideLayouts/slideLayout7.xml"/><Relationship Id="rId6" Type="http://schemas.openxmlformats.org/officeDocument/2006/relationships/slideLayout" Target="../slideLayouts/slideLayout6.xml"/><Relationship Id="rId5" Type="http://schemas.openxmlformats.org/officeDocument/2006/relationships/slideLayout" Target="../slideLayouts/slideLayout5.xml"/><Relationship Id="rId4" Type="http://schemas.openxmlformats.org/officeDocument/2006/relationships/slideLayout" Target="../slideLayouts/slideLayout4.xml"/><Relationship Id="rId3" Type="http://schemas.openxmlformats.org/officeDocument/2006/relationships/slideLayout" Target="../slideLayouts/slideLayout3.xml"/><Relationship Id="rId2" Type="http://schemas.openxmlformats.org/officeDocument/2006/relationships/slideLayout" Target="../slideLayouts/slideLayout2.xml"/><Relationship Id="rId12" Type="http://schemas.openxmlformats.org/officeDocument/2006/relationships/theme" Target="../theme/theme1.xml"/><Relationship Id="rId11" Type="http://schemas.openxmlformats.org/officeDocument/2006/relationships/slideLayout" Target="../slideLayouts/slideLayout11.xml"/><Relationship Id="rId10" Type="http://schemas.openxmlformats.org/officeDocument/2006/relationships/slideLayout" Target="../slideLayouts/slideLayout10.xml"/><Relationship Id="rId1" Type="http://schemas.openxmlformats.org/officeDocument/2006/relationships/slideLayout" Target="../slideLayouts/slideLayout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  <a:endParaRPr lang="ru-RU" smtClean="0"/>
          </a:p>
          <a:p>
            <a:pPr lvl="1"/>
            <a:r>
              <a:rPr lang="ru-RU" smtClean="0"/>
              <a:t>Второй уровень</a:t>
            </a:r>
            <a:endParaRPr lang="ru-RU" smtClean="0"/>
          </a:p>
          <a:p>
            <a:pPr lvl="2"/>
            <a:r>
              <a:rPr lang="ru-RU" smtClean="0"/>
              <a:t>Третий уровень</a:t>
            </a:r>
            <a:endParaRPr lang="ru-RU" smtClean="0"/>
          </a:p>
          <a:p>
            <a:pPr lvl="3"/>
            <a:r>
              <a:rPr lang="ru-RU" smtClean="0"/>
              <a:t>Четвертый уровень</a:t>
            </a:r>
            <a:endParaRPr lang="ru-RU" smtClean="0"/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4C71EC6-210F-42DE-9C53-41977AD35B3D}" type="datetimeFigureOut">
              <a:rPr lang="ru-RU" smtClean="0"/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19B0651-EE4F-4900-A07F-96A6BFA9D0F0}" type="slidenum">
              <a:rPr lang="ru-RU" smtClean="0"/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7.xml"/><Relationship Id="rId1" Type="http://schemas.openxmlformats.org/officeDocument/2006/relationships/image" Target="../media/image1.png"/></Relationships>
</file>

<file path=ppt/slides/_rels/slide2.xml.rels><?xml version="1.0" encoding="UTF-8" standalone="yes"?>
<Relationships xmlns="http://schemas.openxmlformats.org/package/2006/relationships"><Relationship Id="rId7" Type="http://schemas.openxmlformats.org/officeDocument/2006/relationships/slideLayout" Target="../slideLayouts/slideLayout7.xml"/><Relationship Id="rId6" Type="http://schemas.openxmlformats.org/officeDocument/2006/relationships/image" Target="../media/image6.jpeg"/><Relationship Id="rId5" Type="http://schemas.openxmlformats.org/officeDocument/2006/relationships/image" Target="../media/image5.jpeg"/><Relationship Id="rId4" Type="http://schemas.openxmlformats.org/officeDocument/2006/relationships/image" Target="../media/image4.jpeg"/><Relationship Id="rId3" Type="http://schemas.openxmlformats.org/officeDocument/2006/relationships/image" Target="../media/image3.jpeg"/><Relationship Id="rId2" Type="http://schemas.openxmlformats.org/officeDocument/2006/relationships/image" Target="../media/image2.jpeg"/><Relationship Id="rId1" Type="http://schemas.openxmlformats.org/officeDocument/2006/relationships/image" Target="../media/image1.png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7.xml"/><Relationship Id="rId1" Type="http://schemas.openxmlformats.org/officeDocument/2006/relationships/image" Target="../media/image1.png"/></Relationships>
</file>

<file path=ppt/slides/_rels/slide4.xml.rels><?xml version="1.0" encoding="UTF-8" standalone="yes"?>
<Relationships xmlns="http://schemas.openxmlformats.org/package/2006/relationships"><Relationship Id="rId6" Type="http://schemas.openxmlformats.org/officeDocument/2006/relationships/slideLayout" Target="../slideLayouts/slideLayout7.xml"/><Relationship Id="rId5" Type="http://schemas.openxmlformats.org/officeDocument/2006/relationships/image" Target="../media/image10.png"/><Relationship Id="rId4" Type="http://schemas.openxmlformats.org/officeDocument/2006/relationships/image" Target="../media/image9.png"/><Relationship Id="rId3" Type="http://schemas.openxmlformats.org/officeDocument/2006/relationships/image" Target="../media/image8.png"/><Relationship Id="rId2" Type="http://schemas.openxmlformats.org/officeDocument/2006/relationships/image" Target="../media/image7.png"/><Relationship Id="rId1" Type="http://schemas.openxmlformats.org/officeDocument/2006/relationships/image" Target="../media/image1.png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7.xml"/><Relationship Id="rId1" Type="http://schemas.openxmlformats.org/officeDocument/2006/relationships/image" Target="../media/image1.png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7.xml"/><Relationship Id="rId1" Type="http://schemas.openxmlformats.org/officeDocument/2006/relationships/image" Target="../media/image1.png"/></Relationships>
</file>

<file path=ppt/slides/_rels/slide7.xml.rels><?xml version="1.0" encoding="UTF-8" standalone="yes"?>
<Relationships xmlns="http://schemas.openxmlformats.org/package/2006/relationships"><Relationship Id="rId5" Type="http://schemas.openxmlformats.org/officeDocument/2006/relationships/slideLayout" Target="../slideLayouts/slideLayout7.xml"/><Relationship Id="rId4" Type="http://schemas.openxmlformats.org/officeDocument/2006/relationships/image" Target="../media/image12.png"/><Relationship Id="rId3" Type="http://schemas.openxmlformats.org/officeDocument/2006/relationships/image" Target="../media/image11.png"/><Relationship Id="rId2" Type="http://schemas.openxmlformats.org/officeDocument/2006/relationships/hyperlink" Target="https://74.ru/text/criminal/66458998/" TargetMode="External"/><Relationship Id="rId1" Type="http://schemas.openxmlformats.org/officeDocument/2006/relationships/image" Target="../media/image1.pn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openxmlformats.org/officeDocument/2006/relationships/hyperlink" Target="https://sozd.duma.gov.ru/bill/960545-7" TargetMode="External"/><Relationship Id="rId1" Type="http://schemas.openxmlformats.org/officeDocument/2006/relationships/image" Target="../media/image1.png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7.xml"/><Relationship Id="rId1" Type="http://schemas.openxmlformats.org/officeDocument/2006/relationships/image" Target="../media/image1.png"/></Relationships>
</file>

<file path=ppt/slides/_rels/slide10.xml.rels><?xml version="1.0" encoding="UTF-8" standalone="yes"?>
<Relationships xmlns="http://schemas.openxmlformats.org/package/2006/relationships"><Relationship Id="rId6" Type="http://schemas.openxmlformats.org/officeDocument/2006/relationships/slideLayout" Target="../slideLayouts/slideLayout7.xml"/><Relationship Id="rId5" Type="http://schemas.openxmlformats.org/officeDocument/2006/relationships/image" Target="../media/image15.png"/><Relationship Id="rId4" Type="http://schemas.openxmlformats.org/officeDocument/2006/relationships/image" Target="../media/image14.png"/><Relationship Id="rId3" Type="http://schemas.openxmlformats.org/officeDocument/2006/relationships/hyperlink" Target="https://bbf.ru/quotes/?author=32595" TargetMode="External"/><Relationship Id="rId2" Type="http://schemas.openxmlformats.org/officeDocument/2006/relationships/image" Target="../media/image13.png"/><Relationship Id="rId1" Type="http://schemas.openxmlformats.org/officeDocument/2006/relationships/image" Target="../media/image1.pn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openxmlformats.org/officeDocument/2006/relationships/image" Target="../media/image16.jpeg"/><Relationship Id="rId1" Type="http://schemas.openxmlformats.org/officeDocument/2006/relationships/image" Target="../media/image1.png"/></Relationships>
</file>

<file path=ppt/slides/_rels/slide1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7.xml"/><Relationship Id="rId7" Type="http://schemas.openxmlformats.org/officeDocument/2006/relationships/image" Target="../media/image22.jpeg"/><Relationship Id="rId6" Type="http://schemas.openxmlformats.org/officeDocument/2006/relationships/image" Target="../media/image21.jpeg"/><Relationship Id="rId5" Type="http://schemas.openxmlformats.org/officeDocument/2006/relationships/image" Target="../media/image20.jpeg"/><Relationship Id="rId4" Type="http://schemas.openxmlformats.org/officeDocument/2006/relationships/image" Target="../media/image19.jpeg"/><Relationship Id="rId3" Type="http://schemas.openxmlformats.org/officeDocument/2006/relationships/image" Target="../media/image18.jpeg"/><Relationship Id="rId2" Type="http://schemas.openxmlformats.org/officeDocument/2006/relationships/image" Target="../media/image17.jpeg"/><Relationship Id="rId1" Type="http://schemas.openxmlformats.org/officeDocument/2006/relationships/image" Target="../media/image1.png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1.xml"/><Relationship Id="rId1" Type="http://schemas.openxmlformats.org/officeDocument/2006/relationships/image" Target="../media/image23.jpeg"/></Relationships>
</file>

<file path=ppt/slides/_rels/slide14.xml.rels><?xml version="1.0" encoding="UTF-8" standalone="yes"?>
<Relationships xmlns="http://schemas.openxmlformats.org/package/2006/relationships"><Relationship Id="rId5" Type="http://schemas.openxmlformats.org/officeDocument/2006/relationships/vmlDrawing" Target="../drawings/vmlDrawing1.vml"/><Relationship Id="rId4" Type="http://schemas.openxmlformats.org/officeDocument/2006/relationships/slideLayout" Target="../slideLayouts/slideLayout7.xml"/><Relationship Id="rId3" Type="http://schemas.openxmlformats.org/officeDocument/2006/relationships/image" Target="../media/image24.emf"/><Relationship Id="rId2" Type="http://schemas.openxmlformats.org/officeDocument/2006/relationships/package" Target="../embeddings/Presentation1.pptx"/><Relationship Id="rId1" Type="http://schemas.openxmlformats.org/officeDocument/2006/relationships/image" Target="../media/image1.png"/></Relationships>
</file>

<file path=ppt/slides/_rels/slide15.xml.rels><?xml version="1.0" encoding="UTF-8" standalone="yes"?>
<Relationships xmlns="http://schemas.openxmlformats.org/package/2006/relationships"><Relationship Id="rId5" Type="http://schemas.openxmlformats.org/officeDocument/2006/relationships/vmlDrawing" Target="../drawings/vmlDrawing2.vml"/><Relationship Id="rId4" Type="http://schemas.openxmlformats.org/officeDocument/2006/relationships/slideLayout" Target="../slideLayouts/slideLayout7.xml"/><Relationship Id="rId3" Type="http://schemas.openxmlformats.org/officeDocument/2006/relationships/image" Target="../media/image25.emf"/><Relationship Id="rId2" Type="http://schemas.openxmlformats.org/officeDocument/2006/relationships/package" Target="../embeddings/Presentation2.pptx"/><Relationship Id="rId1" Type="http://schemas.openxmlformats.org/officeDocument/2006/relationships/image" Target="../media/image1.png"/></Relationships>
</file>

<file path=ppt/slides/_rels/slide16.xml.rels><?xml version="1.0" encoding="UTF-8" standalone="yes"?>
<Relationships xmlns="http://schemas.openxmlformats.org/package/2006/relationships"><Relationship Id="rId4" Type="http://schemas.openxmlformats.org/officeDocument/2006/relationships/slideLayout" Target="../slideLayouts/slideLayout8.xml"/><Relationship Id="rId3" Type="http://schemas.openxmlformats.org/officeDocument/2006/relationships/image" Target="../media/image28.jpeg"/><Relationship Id="rId2" Type="http://schemas.openxmlformats.org/officeDocument/2006/relationships/image" Target="../media/image27.jpeg"/><Relationship Id="rId1" Type="http://schemas.openxmlformats.org/officeDocument/2006/relationships/image" Target="../media/image26.jpe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1" name="Picture 3"/>
          <p:cNvPicPr>
            <a:picLocks noChangeAspect="1" noChangeArrowheads="1"/>
          </p:cNvPicPr>
          <p:nvPr/>
        </p:nvPicPr>
        <p:blipFill>
          <a:blip r:embed="rId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24446" y="0"/>
            <a:ext cx="9277436" cy="6858000"/>
          </a:xfrm>
          <a:prstGeom prst="rect">
            <a:avLst/>
          </a:prstGeom>
          <a:noFill/>
          <a:ln w="9525">
            <a:solidFill>
              <a:schemeClr val="tx1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</a:extLst>
        </p:spPr>
      </p:pic>
      <p:sp>
        <p:nvSpPr>
          <p:cNvPr id="2" name="Горизонтальный свиток 1"/>
          <p:cNvSpPr/>
          <p:nvPr/>
        </p:nvSpPr>
        <p:spPr>
          <a:xfrm>
            <a:off x="97598" y="44624"/>
            <a:ext cx="5544616" cy="3096344"/>
          </a:xfrm>
          <a:prstGeom prst="horizontalScroll">
            <a:avLst/>
          </a:prstGeom>
          <a:solidFill>
            <a:schemeClr val="accent6">
              <a:lumMod val="20000"/>
              <a:lumOff val="80000"/>
            </a:schemeClr>
          </a:solidFill>
          <a:ln w="57150"/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3" name="TextBox 2"/>
          <p:cNvSpPr txBox="1"/>
          <p:nvPr/>
        </p:nvSpPr>
        <p:spPr>
          <a:xfrm>
            <a:off x="683568" y="692696"/>
            <a:ext cx="4824536" cy="1938992"/>
          </a:xfrm>
          <a:prstGeom prst="rect">
            <a:avLst/>
          </a:prstGeom>
          <a:solidFill>
            <a:schemeClr val="accent6">
              <a:lumMod val="20000"/>
              <a:lumOff val="80000"/>
            </a:schemeClr>
          </a:solidFill>
        </p:spPr>
        <p:txBody>
          <a:bodyPr wrap="square" rtlCol="0">
            <a:spAutoFit/>
          </a:bodyPr>
          <a:lstStyle/>
          <a:p>
            <a:r>
              <a:rPr lang="ru-RU" sz="2000" b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Гамидова</a:t>
            </a:r>
            <a:r>
              <a:rPr lang="ru-RU" sz="20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b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Аймелев</a:t>
            </a:r>
            <a:r>
              <a:rPr lang="ru-RU" sz="20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b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Гаджиевна</a:t>
            </a:r>
            <a:r>
              <a:rPr lang="ru-RU" sz="20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endParaRPr lang="ru-RU" sz="2000" b="1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ru-RU" sz="20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Учитель истории МКОУ «Родниковая СОШ» </a:t>
            </a:r>
            <a:r>
              <a:rPr lang="ru-RU" sz="2000" b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Кайтагского</a:t>
            </a:r>
            <a:r>
              <a:rPr lang="ru-RU" sz="20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района.</a:t>
            </a:r>
            <a:endParaRPr lang="ru-RU" sz="2000" b="1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ru-RU" sz="20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Педагогический стаж -  </a:t>
            </a:r>
            <a:r>
              <a:rPr lang="ru-RU" sz="20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30 лет</a:t>
            </a:r>
            <a:r>
              <a:rPr lang="ru-RU" sz="20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endParaRPr lang="ru-RU" sz="2000" b="1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ru-RU" sz="20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Высшая квалификационная категория.</a:t>
            </a:r>
            <a:endParaRPr lang="ru-RU" sz="20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1" name="Picture 3"/>
          <p:cNvPicPr>
            <a:picLocks noChangeAspect="1" noChangeArrowheads="1"/>
          </p:cNvPicPr>
          <p:nvPr/>
        </p:nvPicPr>
        <p:blipFill>
          <a:blip r:embed="rId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24446" y="-6670"/>
            <a:ext cx="9277436" cy="6858000"/>
          </a:xfrm>
          <a:prstGeom prst="rect">
            <a:avLst/>
          </a:prstGeom>
          <a:noFill/>
          <a:ln w="9525">
            <a:solidFill>
              <a:schemeClr val="tx1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</a:extLst>
        </p:spPr>
      </p:pic>
      <p:sp>
        <p:nvSpPr>
          <p:cNvPr id="2" name="Горизонтальный свиток 1"/>
          <p:cNvSpPr/>
          <p:nvPr/>
        </p:nvSpPr>
        <p:spPr>
          <a:xfrm>
            <a:off x="0" y="43336"/>
            <a:ext cx="3476353" cy="2449560"/>
          </a:xfrm>
          <a:prstGeom prst="horizontalScroll">
            <a:avLst/>
          </a:prstGeom>
          <a:solidFill>
            <a:schemeClr val="accent6">
              <a:lumMod val="20000"/>
              <a:lumOff val="80000"/>
            </a:schemeClr>
          </a:solidFill>
          <a:ln w="57150"/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5" name="Горизонтальный свиток 4"/>
          <p:cNvSpPr/>
          <p:nvPr/>
        </p:nvSpPr>
        <p:spPr>
          <a:xfrm>
            <a:off x="5467146" y="3068960"/>
            <a:ext cx="3065294" cy="2448272"/>
          </a:xfrm>
          <a:prstGeom prst="horizontalScroll">
            <a:avLst/>
          </a:prstGeom>
          <a:solidFill>
            <a:schemeClr val="accent6">
              <a:lumMod val="20000"/>
              <a:lumOff val="80000"/>
            </a:schemeClr>
          </a:solidFill>
          <a:ln w="57150"/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6" name="Горизонтальный свиток 5"/>
          <p:cNvSpPr/>
          <p:nvPr/>
        </p:nvSpPr>
        <p:spPr>
          <a:xfrm>
            <a:off x="3923928" y="432361"/>
            <a:ext cx="3528392" cy="2492583"/>
          </a:xfrm>
          <a:prstGeom prst="horizontalScroll">
            <a:avLst/>
          </a:prstGeom>
          <a:solidFill>
            <a:schemeClr val="accent6">
              <a:lumMod val="20000"/>
              <a:lumOff val="80000"/>
            </a:schemeClr>
          </a:solidFill>
          <a:ln w="57150"/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7" name="Горизонтальный свиток 6"/>
          <p:cNvSpPr/>
          <p:nvPr/>
        </p:nvSpPr>
        <p:spPr>
          <a:xfrm>
            <a:off x="2020668" y="4509120"/>
            <a:ext cx="2911371" cy="2348880"/>
          </a:xfrm>
          <a:prstGeom prst="horizontalScroll">
            <a:avLst/>
          </a:prstGeom>
          <a:solidFill>
            <a:schemeClr val="accent6">
              <a:lumMod val="20000"/>
              <a:lumOff val="80000"/>
            </a:schemeClr>
          </a:solidFill>
          <a:ln w="57150"/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8" name="Горизонтальный свиток 7"/>
          <p:cNvSpPr/>
          <p:nvPr/>
        </p:nvSpPr>
        <p:spPr>
          <a:xfrm>
            <a:off x="539552" y="2348880"/>
            <a:ext cx="3057330" cy="2304256"/>
          </a:xfrm>
          <a:prstGeom prst="horizontalScroll">
            <a:avLst/>
          </a:prstGeom>
          <a:solidFill>
            <a:schemeClr val="accent6">
              <a:lumMod val="20000"/>
              <a:lumOff val="80000"/>
            </a:schemeClr>
          </a:solidFill>
          <a:ln w="57150"/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pic>
        <p:nvPicPr>
          <p:cNvPr id="1026" name="Picture 2" descr="C:\Users\20abd\OneDrive\Рабочий стол\d0636f40-4b7e-45de-959b-40324a21cac4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283968" y="764705"/>
            <a:ext cx="3024336" cy="183850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7" name="Picture 3" descr="C:\Users\20abd\OneDrive\Рабочий стол\IMG-20221117-WA0034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533614" y="3436032"/>
            <a:ext cx="2926818" cy="180241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9" name="Picture 5" descr="C:\Users\20abd\OneDrive\Рабочий стол\e873ec76-5f95-4f49-849c-7c6a88f4c7c5.jp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339752" y="4869160"/>
            <a:ext cx="2448272" cy="165759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74" name="Picture 2" descr="C:\Users\20abd\OneDrive\Рабочий стол\20230207_074918.jpg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05065" y="340272"/>
            <a:ext cx="3042800" cy="189523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" name="Picture 2" descr="C:\Users\20abd\OneDrive\Рабочий стол\Русские учителя\fc418840-092d-4a32-8766-931ea0d46075.jpg"/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52203" y="2638064"/>
            <a:ext cx="2624342" cy="172588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10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102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102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10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500" fill="hold"/>
                                        <p:tgtEl>
                                          <p:spTgt spid="307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307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307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0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5" dur="500" fill="hold"/>
                                        <p:tgtEl>
                                          <p:spTgt spid="102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500" fill="hold"/>
                                        <p:tgtEl>
                                          <p:spTgt spid="102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7" dur="500"/>
                                        <p:tgtEl>
                                          <p:spTgt spid="10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Picture 2"/>
          <p:cNvPicPr>
            <a:picLocks noChangeAspect="1" noChangeArrowheads="1"/>
          </p:cNvPicPr>
          <p:nvPr/>
        </p:nvPicPr>
        <p:blipFill>
          <a:blip r:embed="rId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8444" y="0"/>
            <a:ext cx="9180512" cy="687339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" name="Горизонтальный свиток 2"/>
          <p:cNvSpPr/>
          <p:nvPr/>
        </p:nvSpPr>
        <p:spPr>
          <a:xfrm>
            <a:off x="97598" y="44624"/>
            <a:ext cx="5544616" cy="3096344"/>
          </a:xfrm>
          <a:prstGeom prst="horizontalScroll">
            <a:avLst/>
          </a:prstGeom>
          <a:solidFill>
            <a:schemeClr val="accent6">
              <a:lumMod val="20000"/>
              <a:lumOff val="80000"/>
            </a:schemeClr>
          </a:solidFill>
          <a:ln w="57150"/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2" name="TextBox 1"/>
          <p:cNvSpPr txBox="1"/>
          <p:nvPr/>
        </p:nvSpPr>
        <p:spPr>
          <a:xfrm>
            <a:off x="539750" y="476885"/>
            <a:ext cx="5168900" cy="2672080"/>
          </a:xfrm>
          <a:prstGeom prst="rect">
            <a:avLst/>
          </a:prstGeom>
          <a:noFill/>
        </p:spPr>
        <p:txBody>
          <a:bodyPr wrap="square" rtlCol="0">
            <a:noAutofit/>
          </a:bodyPr>
          <a:lstStyle/>
          <a:p>
            <a:r>
              <a:rPr lang="ru-RU" sz="2800" b="1" i="1" dirty="0" smtClean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Тема конкурсной работы:</a:t>
            </a:r>
            <a:endParaRPr lang="ru-RU" sz="2800" b="1" i="1" dirty="0" smtClean="0">
              <a:solidFill>
                <a:srgbClr val="C0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ru-RU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«</a:t>
            </a:r>
            <a:r>
              <a:rPr lang="ru-RU" sz="24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Комплекс </a:t>
            </a:r>
            <a:r>
              <a:rPr lang="ru-RU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методических разработок по повышению правовой грамотности учащихся»</a:t>
            </a:r>
            <a:endParaRPr lang="ru-RU" sz="2400" b="1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ru-RU" b="1" dirty="0" smtClean="0"/>
          </a:p>
          <a:p>
            <a:r>
              <a:rPr lang="ru-RU" b="1" dirty="0" smtClean="0"/>
              <a:t> </a:t>
            </a:r>
            <a:endParaRPr lang="ru-RU" b="1" dirty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Picture 2"/>
          <p:cNvPicPr>
            <a:picLocks noChangeAspect="1" noChangeArrowheads="1"/>
          </p:cNvPicPr>
          <p:nvPr/>
        </p:nvPicPr>
        <p:blipFill>
          <a:blip r:embed="rId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47960" y="0"/>
            <a:ext cx="9180512" cy="687339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01432" y="548680"/>
            <a:ext cx="2774082" cy="20805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5" name="AutoShape 4" descr="https://lookaside.fbsbx.com/lookaside/crawler/media/?media_id=520001792203877&amp;get_thumbnail=1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/>
          <a:lstStyle/>
          <a:p>
            <a:endParaRPr lang="ru-RU"/>
          </a:p>
        </p:txBody>
      </p:sp>
      <p:pic>
        <p:nvPicPr>
          <p:cNvPr id="3077" name="Picture 5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851920" y="422358"/>
            <a:ext cx="2582144" cy="258214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3078" name="Picture 6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79402" y="2986808"/>
            <a:ext cx="2527449" cy="336993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079" name="Picture 7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79081" y="3809793"/>
            <a:ext cx="4045870" cy="226905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2" dur="500"/>
                                        <p:tgtEl>
                                          <p:spTgt spid="307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7" dur="500"/>
                                        <p:tgtEl>
                                          <p:spTgt spid="307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3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307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307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1000" fill="hold"/>
                                        <p:tgtEl>
                                          <p:spTgt spid="3079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5" dur="1000"/>
                                        <p:tgtEl>
                                          <p:spTgt spid="307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266" name="Picture 2"/>
          <p:cNvPicPr>
            <a:picLocks noChangeAspect="1" noChangeArrowheads="1"/>
          </p:cNvPicPr>
          <p:nvPr/>
        </p:nvPicPr>
        <p:blipFill>
          <a:blip r:embed="rId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30869" y="0"/>
            <a:ext cx="9252520" cy="6858000"/>
          </a:xfrm>
          <a:prstGeom prst="rect">
            <a:avLst/>
          </a:prstGeom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</p:pic>
      <p:sp>
        <p:nvSpPr>
          <p:cNvPr id="3" name="Загнутый угол 2"/>
          <p:cNvSpPr/>
          <p:nvPr/>
        </p:nvSpPr>
        <p:spPr>
          <a:xfrm>
            <a:off x="251520" y="188640"/>
            <a:ext cx="4824536" cy="2664296"/>
          </a:xfrm>
          <a:prstGeom prst="foldedCorner">
            <a:avLst/>
          </a:prstGeom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4" name="Прямоугольник 3"/>
          <p:cNvSpPr/>
          <p:nvPr/>
        </p:nvSpPr>
        <p:spPr>
          <a:xfrm>
            <a:off x="377788" y="404665"/>
            <a:ext cx="4698268" cy="203132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fontAlgn="base"/>
            <a:r>
              <a:rPr lang="ru-RU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21 марта 2018 года 13-летняя ученица 7Б класса школы № 15 в городе Шадринске Курганской области открыла огонь из пневматики. Пострадали семь человек. Врачи, обследовавшие девочку, заявили, что она не отдавала себе отчета о последствиях своих действий.</a:t>
            </a:r>
            <a:endParaRPr lang="ru-RU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2" name="Прямоугольник 1"/>
          <p:cNvSpPr/>
          <p:nvPr/>
        </p:nvSpPr>
        <p:spPr>
          <a:xfrm>
            <a:off x="1475656" y="4005064"/>
            <a:ext cx="4572000" cy="2031325"/>
          </a:xfrm>
          <a:prstGeom prst="rect">
            <a:avLst/>
          </a:prstGeom>
        </p:spPr>
        <p:txBody>
          <a:bodyPr>
            <a:spAutoFit/>
          </a:bodyPr>
          <a:lstStyle/>
          <a:p>
            <a:pPr fontAlgn="base"/>
            <a:r>
              <a:rPr lang="ru-RU" dirty="0"/>
              <a:t>17 октября 2018 года 18-летний студент взорвал самодельное взрывное устройство и устроил стрельбу из ружья в Керченском политехническом колледже. 21 человек погиб, включая самого нападавшего, совершившего самоубийство. Еще 67 человек получили ранения.</a:t>
            </a:r>
            <a:endParaRPr lang="ru-RU" dirty="0"/>
          </a:p>
        </p:txBody>
      </p:sp>
      <p:sp>
        <p:nvSpPr>
          <p:cNvPr id="6" name="Загнутый угол 5"/>
          <p:cNvSpPr/>
          <p:nvPr/>
        </p:nvSpPr>
        <p:spPr>
          <a:xfrm>
            <a:off x="377788" y="3140968"/>
            <a:ext cx="4698268" cy="2664296"/>
          </a:xfrm>
          <a:prstGeom prst="foldedCorner">
            <a:avLst/>
          </a:prstGeom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fontAlgn="base"/>
            <a:r>
              <a:rPr lang="ru-RU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17 октября 2018 года 18-летний студент взорвал самодельное взрывное устройство и устроил стрельбу из ружья в Керченском политехническом колледже. 21 человек погиб, включая самого нападавшего, совершившего самоубийство. Еще 67 человек получили ранения.</a:t>
            </a:r>
            <a:endParaRPr lang="ru-RU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7" name="Загнутый угол 6"/>
          <p:cNvSpPr/>
          <p:nvPr/>
        </p:nvSpPr>
        <p:spPr>
          <a:xfrm>
            <a:off x="5292080" y="2081759"/>
            <a:ext cx="3851920" cy="2571377"/>
          </a:xfrm>
          <a:prstGeom prst="foldedCorner">
            <a:avLst/>
          </a:prstGeom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8" name="Прямоугольник 7"/>
          <p:cNvSpPr/>
          <p:nvPr/>
        </p:nvSpPr>
        <p:spPr>
          <a:xfrm>
            <a:off x="5652120" y="2492896"/>
            <a:ext cx="3456384" cy="203132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fontAlgn="base"/>
            <a:r>
              <a:rPr lang="ru-RU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18 апреля </a:t>
            </a:r>
            <a:r>
              <a:rPr lang="ru-RU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в</a:t>
            </a:r>
            <a:r>
              <a:rPr lang="ru-RU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 школе № 1 в башкирском Стерлитамаке 17-летний ученик напал на одноклассников и преподавателя, после чего ударил себя ножом и поджег помещение. </a:t>
            </a:r>
            <a:endParaRPr lang="ru-RU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6" grpId="0" animBg="1"/>
      <p:bldP spid="8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314" name="Picture 2"/>
          <p:cNvPicPr>
            <a:picLocks noChangeAspect="1" noChangeArrowheads="1"/>
          </p:cNvPicPr>
          <p:nvPr/>
        </p:nvPicPr>
        <p:blipFill>
          <a:blip r:embed="rId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80635" y="-171400"/>
            <a:ext cx="9165792" cy="6876206"/>
          </a:xfrm>
          <a:prstGeom prst="rect">
            <a:avLst/>
          </a:prstGeom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</p:pic>
      <p:sp>
        <p:nvSpPr>
          <p:cNvPr id="7" name="Загнутый угол 6"/>
          <p:cNvSpPr/>
          <p:nvPr/>
        </p:nvSpPr>
        <p:spPr>
          <a:xfrm>
            <a:off x="113585" y="3645024"/>
            <a:ext cx="4752528" cy="2487218"/>
          </a:xfrm>
          <a:prstGeom prst="foldedCorner">
            <a:avLst/>
          </a:prstGeom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8" name="Прямоугольник 7"/>
          <p:cNvSpPr/>
          <p:nvPr/>
        </p:nvSpPr>
        <p:spPr>
          <a:xfrm>
            <a:off x="107504" y="3966118"/>
            <a:ext cx="4723288" cy="203132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fontAlgn="base"/>
            <a:r>
              <a:rPr lang="ru-RU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11</a:t>
            </a:r>
            <a:r>
              <a:rPr lang="ru-RU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 мая 2021 года в Казани </a:t>
            </a:r>
            <a:r>
              <a:rPr lang="ru-RU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произошла</a:t>
            </a:r>
            <a:endParaRPr lang="ru-RU" b="1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fontAlgn="base"/>
            <a:r>
              <a:rPr lang="ru-RU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стрельба в гимназии № 175 </a:t>
            </a:r>
            <a:r>
              <a:rPr lang="ru-RU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. </a:t>
            </a:r>
            <a:endParaRPr lang="ru-RU" b="1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fontAlgn="base"/>
            <a:r>
              <a:rPr lang="ru-RU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Погибли </a:t>
            </a:r>
            <a:r>
              <a:rPr lang="ru-RU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семь восьмиклассников и две учительницы, пострадали более 20 человек. 19-летний нападавший </a:t>
            </a:r>
            <a:r>
              <a:rPr lang="ru-RU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Ильназ</a:t>
            </a:r>
            <a:r>
              <a:rPr lang="ru-RU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Галявиев</a:t>
            </a:r>
            <a:r>
              <a:rPr lang="ru-RU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endParaRPr lang="ru-RU" b="1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fontAlgn="base"/>
            <a:r>
              <a:rPr lang="ru-RU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бывший </a:t>
            </a:r>
            <a:r>
              <a:rPr lang="ru-RU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ученик этой школы, арестован. </a:t>
            </a:r>
            <a:endParaRPr lang="ru-RU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9" name="Загнутый угол 8"/>
          <p:cNvSpPr/>
          <p:nvPr/>
        </p:nvSpPr>
        <p:spPr>
          <a:xfrm>
            <a:off x="5220072" y="2681824"/>
            <a:ext cx="3638441" cy="2664296"/>
          </a:xfrm>
          <a:prstGeom prst="foldedCorner">
            <a:avLst/>
          </a:prstGeom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fontAlgn="base"/>
            <a:endParaRPr lang="ru-RU" b="1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fontAlgn="base"/>
            <a:r>
              <a:rPr lang="ru-RU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14</a:t>
            </a:r>
            <a:r>
              <a:rPr lang="ru-RU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 ноября 2019 года произошла стрельба в Амурском колледже строительства и коммунального хозяйства в Благовещенске. Один учащийся погиб. Нападавший, 19-летний учащийся колледжа Даниил </a:t>
            </a:r>
            <a:r>
              <a:rPr lang="ru-RU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Засорин</a:t>
            </a:r>
            <a:r>
              <a:rPr lang="ru-RU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покончил с собой.</a:t>
            </a:r>
            <a:endParaRPr lang="ru-RU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Загнутый угол 2"/>
          <p:cNvSpPr/>
          <p:nvPr/>
        </p:nvSpPr>
        <p:spPr>
          <a:xfrm>
            <a:off x="179512" y="260648"/>
            <a:ext cx="4464496" cy="2592288"/>
          </a:xfrm>
          <a:prstGeom prst="foldedCorner">
            <a:avLst/>
          </a:prstGeom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fontAlgn="base"/>
            <a:r>
              <a:rPr lang="ru-RU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20 февраля 2018 года во дворе одной из школ Заволжского района города Ярославля подросток открыл стрельбу из пневматики. На тот момент стрелку было 15 лет. В результате пострадавших не оказалось. Суд направил подростка в учебное учреждение закрытого типа.</a:t>
            </a:r>
            <a:endParaRPr lang="ru-RU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/>
      <p:bldP spid="9" grpId="0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2" name="Picture 2"/>
          <p:cNvPicPr>
            <a:picLocks noChangeAspect="1" noChangeArrowheads="1"/>
          </p:cNvPicPr>
          <p:nvPr/>
        </p:nvPicPr>
        <p:blipFill>
          <a:blip r:embed="rId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35960" y="-11380"/>
            <a:ext cx="9144000" cy="673687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" name="Загнутый угол 1"/>
          <p:cNvSpPr/>
          <p:nvPr/>
        </p:nvSpPr>
        <p:spPr>
          <a:xfrm>
            <a:off x="179512" y="3357059"/>
            <a:ext cx="8208912" cy="3170394"/>
          </a:xfrm>
          <a:prstGeom prst="foldedCorner">
            <a:avLst/>
          </a:prstGeom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r>
              <a:rPr lang="ru-RU" b="1" dirty="0" smtClean="0"/>
              <a:t>     В закрытом </a:t>
            </a:r>
            <a:r>
              <a:rPr lang="ru-RU" b="1" dirty="0"/>
              <a:t>городе </a:t>
            </a:r>
            <a:r>
              <a:rPr lang="ru-RU" b="1" dirty="0" err="1"/>
              <a:t>Снежинске</a:t>
            </a:r>
            <a:r>
              <a:rPr lang="ru-RU" b="1" dirty="0"/>
              <a:t> </a:t>
            </a:r>
            <a:endParaRPr lang="ru-RU" b="1" dirty="0" smtClean="0"/>
          </a:p>
          <a:p>
            <a:r>
              <a:rPr lang="ru-RU" b="1" dirty="0" smtClean="0"/>
              <a:t>силовики</a:t>
            </a:r>
            <a:r>
              <a:rPr lang="ru-RU" b="1" dirty="0"/>
              <a:t> </a:t>
            </a:r>
            <a:r>
              <a:rPr lang="ru-RU" b="1" u="sng" dirty="0">
                <a:solidFill>
                  <a:srgbClr val="FF0000"/>
                </a:solidFill>
                <a:hlinkClick r:id="rId2"/>
              </a:rPr>
              <a:t>предотвратили </a:t>
            </a:r>
            <a:r>
              <a:rPr lang="ru-RU" b="1" u="sng" dirty="0" smtClean="0">
                <a:solidFill>
                  <a:srgbClr val="FF0000"/>
                </a:solidFill>
                <a:hlinkClick r:id="rId2"/>
              </a:rPr>
              <a:t>масштабное</a:t>
            </a:r>
            <a:endParaRPr lang="ru-RU" b="1" u="sng" dirty="0" smtClean="0">
              <a:solidFill>
                <a:srgbClr val="FF0000"/>
              </a:solidFill>
            </a:endParaRPr>
          </a:p>
          <a:p>
            <a:r>
              <a:rPr lang="ru-RU" b="1" u="sng" dirty="0" smtClean="0">
                <a:solidFill>
                  <a:srgbClr val="FF0000"/>
                </a:solidFill>
                <a:hlinkClick r:id="rId2"/>
              </a:rPr>
              <a:t> </a:t>
            </a:r>
            <a:r>
              <a:rPr lang="ru-RU" b="1" u="sng" dirty="0">
                <a:solidFill>
                  <a:srgbClr val="FF0000"/>
                </a:solidFill>
                <a:hlinkClick r:id="rId2"/>
              </a:rPr>
              <a:t>покушение на школу</a:t>
            </a:r>
            <a:r>
              <a:rPr lang="ru-RU" b="1" dirty="0"/>
              <a:t>, которое </a:t>
            </a:r>
            <a:r>
              <a:rPr lang="ru-RU" b="1" dirty="0" smtClean="0"/>
              <a:t>готовили</a:t>
            </a:r>
            <a:endParaRPr lang="ru-RU" b="1" dirty="0" smtClean="0"/>
          </a:p>
          <a:p>
            <a:r>
              <a:rPr lang="ru-RU" b="1" dirty="0" smtClean="0"/>
              <a:t> </a:t>
            </a:r>
            <a:r>
              <a:rPr lang="ru-RU" b="1" dirty="0"/>
              <a:t>в конце января 2023 г. два </a:t>
            </a:r>
            <a:endParaRPr lang="ru-RU" b="1" dirty="0" smtClean="0"/>
          </a:p>
          <a:p>
            <a:r>
              <a:rPr lang="ru-RU" b="1" dirty="0" smtClean="0"/>
              <a:t>одноклассника</a:t>
            </a:r>
            <a:r>
              <a:rPr lang="ru-RU" b="1" dirty="0"/>
              <a:t>. По данным </a:t>
            </a:r>
            <a:endParaRPr lang="ru-RU" b="1" dirty="0" smtClean="0"/>
          </a:p>
          <a:p>
            <a:r>
              <a:rPr lang="ru-RU" b="1" dirty="0" smtClean="0"/>
              <a:t>правоохранительных </a:t>
            </a:r>
            <a:r>
              <a:rPr lang="ru-RU" b="1" dirty="0"/>
              <a:t>органов, </a:t>
            </a:r>
            <a:endParaRPr lang="ru-RU" b="1" dirty="0" smtClean="0"/>
          </a:p>
          <a:p>
            <a:r>
              <a:rPr lang="ru-RU" b="1" dirty="0" smtClean="0"/>
              <a:t>подростки </a:t>
            </a:r>
            <a:r>
              <a:rPr lang="ru-RU" b="1" dirty="0"/>
              <a:t>планировали </a:t>
            </a:r>
            <a:r>
              <a:rPr lang="ru-RU" b="1" dirty="0" err="1"/>
              <a:t>колумбайн</a:t>
            </a:r>
            <a:r>
              <a:rPr lang="ru-RU" b="1" dirty="0"/>
              <a:t> </a:t>
            </a:r>
            <a:endParaRPr lang="ru-RU" b="1" dirty="0" smtClean="0"/>
          </a:p>
          <a:p>
            <a:r>
              <a:rPr lang="ru-RU" b="1" dirty="0" smtClean="0"/>
              <a:t>с </a:t>
            </a:r>
            <a:r>
              <a:rPr lang="ru-RU" b="1" dirty="0"/>
              <a:t>начала учебного года. </a:t>
            </a:r>
            <a:endParaRPr lang="ru-RU" b="1" dirty="0"/>
          </a:p>
        </p:txBody>
      </p:sp>
      <p:sp>
        <p:nvSpPr>
          <p:cNvPr id="4" name="Прямоугольник 3"/>
          <p:cNvSpPr/>
          <p:nvPr/>
        </p:nvSpPr>
        <p:spPr>
          <a:xfrm>
            <a:off x="467544" y="186961"/>
            <a:ext cx="3816424" cy="40011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000" b="1" dirty="0" smtClean="0"/>
              <a:t>В</a:t>
            </a:r>
            <a:endParaRPr lang="ru-RU" sz="2000" b="1" dirty="0"/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424184" y="3717032"/>
            <a:ext cx="3701798" cy="208287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5" name="Загнутый угол 4"/>
          <p:cNvSpPr/>
          <p:nvPr/>
        </p:nvSpPr>
        <p:spPr>
          <a:xfrm>
            <a:off x="251520" y="144054"/>
            <a:ext cx="3672408" cy="2708882"/>
          </a:xfrm>
          <a:prstGeom prst="foldedCorner">
            <a:avLst/>
          </a:prstGeom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ru-RU" b="1" dirty="0"/>
              <a:t>20 сентября 2021 года в Пермском государственном университете студент Тимур </a:t>
            </a:r>
            <a:r>
              <a:rPr lang="ru-RU" b="1" dirty="0" err="1"/>
              <a:t>Бекмансуров</a:t>
            </a:r>
            <a:r>
              <a:rPr lang="ru-RU" b="1" dirty="0"/>
              <a:t> устроил стрельбу, погибли шесть и получили различные ранения и травмы 47 человек. Сам нападавший ранен и задержан. </a:t>
            </a:r>
            <a:endParaRPr lang="ru-RU" b="1" dirty="0"/>
          </a:p>
        </p:txBody>
      </p:sp>
      <p:sp>
        <p:nvSpPr>
          <p:cNvPr id="6" name="Загнутый угол 5"/>
          <p:cNvSpPr/>
          <p:nvPr/>
        </p:nvSpPr>
        <p:spPr>
          <a:xfrm>
            <a:off x="4254803" y="111404"/>
            <a:ext cx="3871179" cy="2973425"/>
          </a:xfrm>
          <a:prstGeom prst="foldedCorner">
            <a:avLst/>
          </a:prstGeom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pic>
        <p:nvPicPr>
          <p:cNvPr id="9" name="Picture 2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505797" y="722875"/>
            <a:ext cx="3369192" cy="189124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Picture 2"/>
          <p:cNvPicPr>
            <a:picLocks noChangeAspect="1" noChangeArrowheads="1"/>
          </p:cNvPicPr>
          <p:nvPr/>
        </p:nvPicPr>
        <p:blipFill>
          <a:blip r:embed="rId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8444" y="0"/>
            <a:ext cx="9180512" cy="687339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" name="Горизонтальный свиток 2"/>
          <p:cNvSpPr/>
          <p:nvPr/>
        </p:nvSpPr>
        <p:spPr>
          <a:xfrm>
            <a:off x="97598" y="44624"/>
            <a:ext cx="8866890" cy="6408712"/>
          </a:xfrm>
          <a:prstGeom prst="horizontalScroll">
            <a:avLst/>
          </a:prstGeom>
          <a:solidFill>
            <a:schemeClr val="accent6">
              <a:lumMod val="20000"/>
              <a:lumOff val="80000"/>
            </a:schemeClr>
          </a:solidFill>
          <a:ln w="57150"/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4" name="Прямоугольник 3"/>
          <p:cNvSpPr/>
          <p:nvPr/>
        </p:nvSpPr>
        <p:spPr>
          <a:xfrm>
            <a:off x="827584" y="58847"/>
            <a:ext cx="7920880" cy="507831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fontAlgn="base"/>
            <a:endParaRPr lang="ru-RU" dirty="0" smtClean="0"/>
          </a:p>
          <a:p>
            <a:pPr fontAlgn="base"/>
            <a:endParaRPr lang="ru-RU" dirty="0"/>
          </a:p>
          <a:p>
            <a:pPr fontAlgn="base"/>
            <a:endParaRPr lang="ru-RU" dirty="0" smtClean="0"/>
          </a:p>
          <a:p>
            <a:pPr fontAlgn="base"/>
            <a:endParaRPr lang="ru-RU" b="1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fontAlgn="base"/>
            <a:r>
              <a:rPr lang="ru-RU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В мае 2020 года президент </a:t>
            </a:r>
            <a:r>
              <a:rPr lang="ru-RU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РФ Владимир Путин внес в Государственную Думу </a:t>
            </a:r>
            <a:r>
              <a:rPr lang="ru-RU" b="1" dirty="0">
                <a:latin typeface="Times New Roman" panose="02020603050405020304" pitchFamily="18" charset="0"/>
                <a:cs typeface="Times New Roman" panose="02020603050405020304" pitchFamily="18" charset="0"/>
                <a:hlinkClick r:id="rId2"/>
              </a:rPr>
              <a:t>поправки</a:t>
            </a:r>
            <a:r>
              <a:rPr lang="ru-RU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 в Закон «Об образовании в Российской Федерации» по вопросам воспитания обучающихся.</a:t>
            </a:r>
            <a:endParaRPr lang="ru-RU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fontAlgn="base"/>
            <a:r>
              <a:rPr lang="ru-RU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Законопроектом «предлагается определить воспитание как деятельность, направленную на развитие личности, создание условий для самоопределения и социализации обучающихся на основе социокультурных, духовно-нравственных ценностей и принятых в российском обществе правил и норм поведения в интересах человека, семьи, общества и государства, </a:t>
            </a:r>
            <a:r>
              <a:rPr lang="ru-RU" b="1" dirty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формирование у обучающихся чувства патриотизма и гражданственности, уважения к памяти защитников Отечества и подвигам героев Отечества, к закону и правопорядку, человеку труда и старшему поколению, взаимного уважения, бережного отношения к культурному наследию и традициям многонационального народа Российской Федерации, к природе и окружающей среде».</a:t>
            </a:r>
            <a:endParaRPr lang="ru-RU" b="1" dirty="0">
              <a:solidFill>
                <a:srgbClr val="C0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170" name="Picture 2"/>
          <p:cNvPicPr>
            <a:picLocks noChangeAspect="1" noChangeArrowheads="1"/>
          </p:cNvPicPr>
          <p:nvPr/>
        </p:nvPicPr>
        <p:blipFill>
          <a:blip r:embed="rId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252536" y="0"/>
            <a:ext cx="9426402" cy="6858000"/>
          </a:xfrm>
          <a:prstGeom prst="rect">
            <a:avLst/>
          </a:prstGeom>
          <a:noFill/>
          <a:ln w="9525">
            <a:solidFill>
              <a:schemeClr val="tx1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</a:extLst>
        </p:spPr>
      </p:pic>
      <p:sp>
        <p:nvSpPr>
          <p:cNvPr id="3" name="Прямоугольник 2"/>
          <p:cNvSpPr/>
          <p:nvPr/>
        </p:nvSpPr>
        <p:spPr>
          <a:xfrm>
            <a:off x="0" y="188640"/>
            <a:ext cx="6012160" cy="4093428"/>
          </a:xfrm>
          <a:prstGeom prst="rect">
            <a:avLst/>
          </a:prstGeom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wrap="square">
            <a:spAutoFit/>
          </a:bodyPr>
          <a:lstStyle/>
          <a:p>
            <a:r>
              <a:rPr lang="ru-RU" sz="2000" b="1" i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Мнения:</a:t>
            </a:r>
            <a:endParaRPr lang="ru-RU" sz="2000" b="1" i="1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ru-RU" sz="20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-если </a:t>
            </a:r>
            <a:r>
              <a:rPr lang="ru-RU" sz="20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человек, особенно в подростковом возрасте, не находит канала для выражения своих негативных эмоций, то может либо заболеть, либо в конце концов выплеснуть агрессию на </a:t>
            </a:r>
            <a:r>
              <a:rPr lang="ru-RU" sz="20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других</a:t>
            </a:r>
            <a:endParaRPr lang="ru-RU" sz="2000" b="1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ru-RU" sz="20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-никто </a:t>
            </a:r>
            <a:r>
              <a:rPr lang="ru-RU" sz="20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не знает, чем живут дети. Им не хватает заботы ни со стороны родителей, ни со стороны учителей. Мы не знаем, что они читают, что обсуждают. Мы привыкли покупать им досуг, отправлять в школу и не следовать тем советам, которые им даем. Если мы не увлечем их, они найдут увлечение на </a:t>
            </a:r>
            <a:r>
              <a:rPr lang="ru-RU" sz="20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стороне</a:t>
            </a:r>
            <a:endParaRPr lang="ru-RU" sz="20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ru-RU" sz="20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7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8" name="Picture 2"/>
          <p:cNvPicPr>
            <a:picLocks noChangeAspect="1" noChangeArrowheads="1"/>
          </p:cNvPicPr>
          <p:nvPr/>
        </p:nvPicPr>
        <p:blipFill>
          <a:blip r:embed="rId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8677"/>
            <a:ext cx="9199359" cy="685799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1520" y="2482972"/>
            <a:ext cx="3104794" cy="3896926"/>
          </a:xfrm>
          <a:prstGeom prst="rect">
            <a:avLst/>
          </a:prstGeom>
          <a:ln w="57150"/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</p:pic>
      <p:sp>
        <p:nvSpPr>
          <p:cNvPr id="2" name="Прямоугольник 1"/>
          <p:cNvSpPr/>
          <p:nvPr/>
        </p:nvSpPr>
        <p:spPr>
          <a:xfrm>
            <a:off x="251520" y="116632"/>
            <a:ext cx="3528392" cy="2031325"/>
          </a:xfrm>
          <a:prstGeom prst="rect">
            <a:avLst/>
          </a:prstGeom>
          <a:ln w="57150"/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wrap="square">
            <a:spAutoFit/>
          </a:bodyPr>
          <a:lstStyle/>
          <a:p>
            <a:endParaRPr lang="ru-RU" b="1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ru-RU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Скучные </a:t>
            </a:r>
            <a:r>
              <a:rPr lang="ru-RU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уроки годны лишь на то, чтобы внушить ненависть и к тем, кто их преподает, и ко всему преподаваемому.</a:t>
            </a:r>
            <a:endParaRPr lang="ru-RU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en-US" dirty="0">
                <a:hlinkClick r:id="rId3"/>
              </a:rPr>
              <a:t>      </a:t>
            </a:r>
            <a:endParaRPr lang="ru-RU" dirty="0">
              <a:hlinkClick r:id="rId3"/>
            </a:endParaRPr>
          </a:p>
          <a:p>
            <a:r>
              <a:rPr lang="en-US" dirty="0">
                <a:hlinkClick r:id="rId3"/>
              </a:rPr>
              <a:t> </a:t>
            </a:r>
            <a:r>
              <a:rPr lang="ru-RU" dirty="0">
                <a:hlinkClick r:id="rId3"/>
              </a:rPr>
              <a:t>Жан-Жак Руссо</a:t>
            </a:r>
            <a:endParaRPr lang="ru-RU" dirty="0"/>
          </a:p>
        </p:txBody>
      </p:sp>
      <p:pic>
        <p:nvPicPr>
          <p:cNvPr id="5" name="Picture 2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213966" y="95517"/>
            <a:ext cx="4464496" cy="3029905"/>
          </a:xfrm>
          <a:prstGeom prst="rect">
            <a:avLst/>
          </a:prstGeom>
          <a:noFill/>
          <a:ln w="57150">
            <a:solidFill>
              <a:schemeClr val="accent6">
                <a:lumMod val="75000"/>
              </a:schemeClr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</a:extLst>
        </p:spPr>
      </p:pic>
      <p:pic>
        <p:nvPicPr>
          <p:cNvPr id="6" name="Picture 3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868573" y="3364199"/>
            <a:ext cx="5155282" cy="3292874"/>
          </a:xfrm>
          <a:prstGeom prst="rect">
            <a:avLst/>
          </a:prstGeom>
          <a:noFill/>
          <a:ln w="57150">
            <a:solidFill>
              <a:schemeClr val="accent6">
                <a:lumMod val="75000"/>
              </a:schemeClr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</a:extLst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3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8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3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146" name="Picture 2"/>
          <p:cNvPicPr>
            <a:picLocks noChangeAspect="1" noChangeArrowheads="1"/>
          </p:cNvPicPr>
          <p:nvPr/>
        </p:nvPicPr>
        <p:blipFill>
          <a:blip r:embed="rId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" y="1"/>
            <a:ext cx="9252519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" name="Загнутый угол 1"/>
          <p:cNvSpPr/>
          <p:nvPr/>
        </p:nvSpPr>
        <p:spPr>
          <a:xfrm>
            <a:off x="557256" y="260648"/>
            <a:ext cx="8496944" cy="6336704"/>
          </a:xfrm>
          <a:prstGeom prst="foldedCorner">
            <a:avLst/>
          </a:prstGeom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ru-RU" dirty="0"/>
          </a:p>
        </p:txBody>
      </p:sp>
      <p:pic>
        <p:nvPicPr>
          <p:cNvPr id="4" name="Picture 2" descr="C:\Users\20abd\OneDrive\Рабочий стол\1613513813_32-p-foni-dlya-prezentatsii-na-temu-pravo-38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66569" y="404664"/>
            <a:ext cx="8519381" cy="583264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TextBox 4"/>
          <p:cNvSpPr txBox="1"/>
          <p:nvPr/>
        </p:nvSpPr>
        <p:spPr>
          <a:xfrm>
            <a:off x="1331640" y="764704"/>
            <a:ext cx="6840760" cy="5016758"/>
          </a:xfrm>
          <a:prstGeom prst="rect">
            <a:avLst/>
          </a:prstGeom>
          <a:solidFill>
            <a:schemeClr val="accent6">
              <a:lumMod val="40000"/>
              <a:lumOff val="60000"/>
            </a:schemeClr>
          </a:solidFill>
          <a:effectLst>
            <a:softEdge rad="635000"/>
          </a:effectLst>
        </p:spPr>
        <p:txBody>
          <a:bodyPr wrap="square" rtlCol="0">
            <a:spAutoFit/>
          </a:bodyPr>
          <a:lstStyle/>
          <a:p>
            <a:r>
              <a:rPr lang="ru-RU" sz="3200" b="1" i="1" dirty="0" smtClean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Мероприятия :</a:t>
            </a:r>
            <a:endParaRPr lang="ru-RU" sz="3200" b="1" i="1" dirty="0" smtClean="0">
              <a:solidFill>
                <a:srgbClr val="C0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285750" indent="-285750">
              <a:buFont typeface="Wingdings" panose="05000000000000000000" pitchFamily="2" charset="2"/>
              <a:buChar char="q"/>
            </a:pPr>
            <a:r>
              <a:rPr lang="ru-RU" sz="2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Открытый урок по обществознанию «Преступление». </a:t>
            </a:r>
            <a:endParaRPr lang="ru-RU" sz="2800" b="1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285750" indent="-285750">
              <a:buFont typeface="Wingdings" panose="05000000000000000000" pitchFamily="2" charset="2"/>
              <a:buChar char="q"/>
            </a:pPr>
            <a:r>
              <a:rPr lang="ru-RU" sz="2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Урок- суд. </a:t>
            </a:r>
            <a:r>
              <a:rPr lang="ru-RU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В</a:t>
            </a:r>
            <a:r>
              <a:rPr lang="ru-RU" sz="2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неклассное мероприятие.</a:t>
            </a:r>
            <a:endParaRPr lang="ru-RU" sz="2800" b="1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285750" indent="-285750">
              <a:buFont typeface="Wingdings" panose="05000000000000000000" pitchFamily="2" charset="2"/>
              <a:buChar char="q"/>
            </a:pPr>
            <a:r>
              <a:rPr lang="ru-RU" sz="2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Открытый урок «Конституция»</a:t>
            </a:r>
            <a:endParaRPr lang="ru-RU" sz="2800" b="1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285750" indent="-285750">
              <a:buFont typeface="Wingdings" panose="05000000000000000000" pitchFamily="2" charset="2"/>
              <a:buChar char="q"/>
            </a:pPr>
            <a:r>
              <a:rPr lang="ru-RU" sz="2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Своя игра «Конституция»</a:t>
            </a:r>
            <a:endParaRPr lang="ru-RU" sz="2800" b="1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285750" indent="-285750">
              <a:buFont typeface="Wingdings" panose="05000000000000000000" pitchFamily="2" charset="2"/>
              <a:buChar char="q"/>
            </a:pPr>
            <a:r>
              <a:rPr lang="ru-RU" sz="2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Открытый урок на тему: «Правонарушения несовершеннолетних и уголовный процесс»</a:t>
            </a:r>
            <a:endParaRPr lang="ru-RU" sz="2800" b="1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285750" indent="-285750">
              <a:buFont typeface="Wingdings" panose="05000000000000000000" pitchFamily="2" charset="2"/>
              <a:buChar char="q"/>
            </a:pPr>
            <a:endParaRPr lang="ru-RU" dirty="0" smtClean="0"/>
          </a:p>
          <a:p>
            <a:pPr marL="285750" indent="-285750">
              <a:buFont typeface="Wingdings" panose="05000000000000000000" pitchFamily="2" charset="2"/>
              <a:buChar char="q"/>
            </a:pPr>
            <a:endParaRPr lang="ru-RU" dirty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1000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1000" fill="hold"/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1000" fill="hold"/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" dur="1000" fill="hold"/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0" dur="1000"/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" dur="1000" fill="hold"/>
                                        <p:tgtEl>
                                          <p:spTgt spid="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1000" fill="hold"/>
                                        <p:tgtEl>
                                          <p:spTgt spid="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7" dur="1000"/>
                                        <p:tgtEl>
                                          <p:spTgt spid="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2" dur="1000" fill="hold"/>
                                        <p:tgtEl>
                                          <p:spTgt spid="5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3" dur="1000" fill="hold"/>
                                        <p:tgtEl>
                                          <p:spTgt spid="5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4" fill="hold">
                      <p:stCondLst>
                        <p:cond delay="indefinite"/>
                      </p:stCondLst>
                      <p:childTnLst>
                        <p:par>
                          <p:cTn id="35" fill="hold">
                            <p:stCondLst>
                              <p:cond delay="0"/>
                            </p:stCondLst>
                            <p:childTnLst>
                              <p:par>
                                <p:cTn id="36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500" fill="hold"/>
                                        <p:tgtEl>
                                          <p:spTgt spid="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338" name="Picture 2"/>
          <p:cNvPicPr>
            <a:picLocks noChangeAspect="1" noChangeArrowheads="1"/>
          </p:cNvPicPr>
          <p:nvPr/>
        </p:nvPicPr>
        <p:blipFill>
          <a:blip r:embed="rId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28533" cy="6858000"/>
          </a:xfrm>
          <a:prstGeom prst="rect">
            <a:avLst/>
          </a:prstGeom>
          <a:noFill/>
          <a:ln w="9525">
            <a:solidFill>
              <a:schemeClr val="tx1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</a:extLst>
        </p:spPr>
      </p:pic>
      <p:pic>
        <p:nvPicPr>
          <p:cNvPr id="1026" name="Picture 2" descr="C:\Users\20abd\OneDrive\Рабочий стол\9f4856ce-82f4-4140-83f2-a43d607fbf12.jfif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3528" y="211109"/>
            <a:ext cx="2710608" cy="2032956"/>
          </a:xfrm>
          <a:prstGeom prst="rect">
            <a:avLst/>
          </a:prstGeom>
          <a:noFill/>
          <a:ln w="76200">
            <a:solidFill>
              <a:schemeClr val="bg1"/>
            </a:solidFill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7" name="Picture 3" descr="C:\Users\20abd\OneDrive\Рабочий стол\суд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012160" y="3930486"/>
            <a:ext cx="2985792" cy="2239344"/>
          </a:xfrm>
          <a:prstGeom prst="rect">
            <a:avLst/>
          </a:prstGeom>
          <a:noFill/>
          <a:ln w="76200">
            <a:solidFill>
              <a:schemeClr val="bg1"/>
            </a:solidFill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098" name="Picture 2" descr="C:\Users\20abd\OneDrive\Рабочий стол\20230210_212120.jp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580112" y="179957"/>
            <a:ext cx="3243126" cy="1866649"/>
          </a:xfrm>
          <a:prstGeom prst="rect">
            <a:avLst/>
          </a:prstGeom>
          <a:noFill/>
          <a:ln w="57150">
            <a:solidFill>
              <a:schemeClr val="bg1"/>
            </a:solidFill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099" name="Picture 3" descr="C:\Users\20abd\OneDrive\Рабочий стол\20230210_212134.jpg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652443" y="4725144"/>
            <a:ext cx="3359717" cy="1868678"/>
          </a:xfrm>
          <a:prstGeom prst="rect">
            <a:avLst/>
          </a:prstGeom>
          <a:noFill/>
          <a:ln w="57150">
            <a:solidFill>
              <a:schemeClr val="bg1"/>
            </a:solidFill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00" name="Picture 4" descr="C:\Users\20abd\OneDrive\Рабочий стол\20230210_212032.jpg"/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3528" y="3212976"/>
            <a:ext cx="2978428" cy="2108191"/>
          </a:xfrm>
          <a:prstGeom prst="rect">
            <a:avLst/>
          </a:prstGeom>
          <a:noFill/>
          <a:ln w="57150">
            <a:solidFill>
              <a:schemeClr val="bg1"/>
            </a:solidFill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01" name="Picture 5" descr="C:\Users\20abd\OneDrive\Рабочий стол\20230210_212106.jpg"/>
          <p:cNvPicPr>
            <a:picLocks noChangeAspect="1" noChangeArrowheads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301956" y="1674783"/>
            <a:ext cx="2992022" cy="2252207"/>
          </a:xfrm>
          <a:prstGeom prst="rect">
            <a:avLst/>
          </a:prstGeom>
          <a:noFill/>
          <a:ln w="57150">
            <a:solidFill>
              <a:schemeClr val="bg1"/>
            </a:solidFill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ru-RU" dirty="0"/>
          </a:p>
        </p:txBody>
      </p:sp>
      <p:pic>
        <p:nvPicPr>
          <p:cNvPr id="28674" name="Picture 2" descr="C:\Users\gamid\OneDrive\Рабочий стол\818.jpg"/>
          <p:cNvPicPr>
            <a:picLocks noChangeAspect="1" noChangeArrowheads="1"/>
          </p:cNvPicPr>
          <p:nvPr/>
        </p:nvPicPr>
        <p:blipFill>
          <a:blip r:embed="rId1"/>
          <a:srcRect/>
          <a:stretch>
            <a:fillRect/>
          </a:stretch>
        </p:blipFill>
        <p:spPr bwMode="auto">
          <a:xfrm>
            <a:off x="20061" y="0"/>
            <a:ext cx="9501222" cy="6858000"/>
          </a:xfrm>
          <a:prstGeom prst="rect">
            <a:avLst/>
          </a:prstGeom>
          <a:noFill/>
          <a:ln w="57150">
            <a:solidFill>
              <a:schemeClr val="tx1"/>
            </a:solidFill>
          </a:ln>
          <a:effectLst>
            <a:glow rad="228600">
              <a:schemeClr val="accent2">
                <a:satMod val="175000"/>
                <a:alpha val="40000"/>
              </a:schemeClr>
            </a:glow>
          </a:effectLst>
        </p:spPr>
      </p:pic>
      <p:sp>
        <p:nvSpPr>
          <p:cNvPr id="7" name="Прямоугольник 6"/>
          <p:cNvSpPr/>
          <p:nvPr/>
        </p:nvSpPr>
        <p:spPr>
          <a:xfrm>
            <a:off x="4427984" y="2841902"/>
            <a:ext cx="4857753" cy="1938992"/>
          </a:xfrm>
          <a:prstGeom prst="rect">
            <a:avLst/>
          </a:prstGeom>
          <a:solidFill>
            <a:schemeClr val="bg2"/>
          </a:solidFill>
          <a:effectLst>
            <a:glow rad="228600">
              <a:schemeClr val="accent4">
                <a:satMod val="175000"/>
                <a:alpha val="40000"/>
              </a:schemeClr>
            </a:glow>
          </a:effectLst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ru-RU" sz="6000" b="1" cap="none" spc="0" dirty="0" smtClean="0">
                <a:ln w="17780" cmpd="sng">
                  <a:solidFill>
                    <a:srgbClr val="FFFFFF"/>
                  </a:solidFill>
                  <a:prstDash val="solid"/>
                  <a:miter lim="800000"/>
                </a:ln>
                <a:gradFill rotWithShape="1">
                  <a:gsLst>
                    <a:gs pos="0">
                      <a:srgbClr val="000000">
                        <a:tint val="92000"/>
                        <a:shade val="100000"/>
                        <a:satMod val="150000"/>
                      </a:srgbClr>
                    </a:gs>
                    <a:gs pos="49000">
                      <a:srgbClr val="000000">
                        <a:tint val="89000"/>
                        <a:shade val="90000"/>
                        <a:satMod val="150000"/>
                      </a:srgbClr>
                    </a:gs>
                    <a:gs pos="50000">
                      <a:srgbClr val="000000">
                        <a:tint val="100000"/>
                        <a:shade val="75000"/>
                        <a:satMod val="150000"/>
                      </a:srgbClr>
                    </a:gs>
                    <a:gs pos="95000">
                      <a:srgbClr val="000000">
                        <a:shade val="47000"/>
                        <a:satMod val="150000"/>
                      </a:srgbClr>
                    </a:gs>
                    <a:gs pos="100000">
                      <a:srgbClr val="000000">
                        <a:shade val="39000"/>
                        <a:satMod val="150000"/>
                      </a:srgbClr>
                    </a:gs>
                  </a:gsLst>
                  <a:lin ang="5400000"/>
                </a:gradFill>
                <a:effectLst>
                  <a:outerShdw blurRad="50800" algn="tl" rotWithShape="0">
                    <a:srgbClr val="000000"/>
                  </a:outerShdw>
                </a:effectLst>
              </a:rPr>
              <a:t>Тема урока: </a:t>
            </a:r>
            <a:endParaRPr lang="ru-RU" sz="6000" b="1" cap="none" spc="0" dirty="0" smtClean="0">
              <a:ln w="17780" cmpd="sng">
                <a:solidFill>
                  <a:srgbClr val="FFFFFF"/>
                </a:solidFill>
                <a:prstDash val="solid"/>
                <a:miter lim="800000"/>
              </a:ln>
              <a:gradFill rotWithShape="1">
                <a:gsLst>
                  <a:gs pos="0">
                    <a:srgbClr val="000000">
                      <a:tint val="92000"/>
                      <a:shade val="100000"/>
                      <a:satMod val="150000"/>
                    </a:srgbClr>
                  </a:gs>
                  <a:gs pos="49000">
                    <a:srgbClr val="000000">
                      <a:tint val="89000"/>
                      <a:shade val="90000"/>
                      <a:satMod val="150000"/>
                    </a:srgbClr>
                  </a:gs>
                  <a:gs pos="50000">
                    <a:srgbClr val="000000">
                      <a:tint val="100000"/>
                      <a:shade val="75000"/>
                      <a:satMod val="150000"/>
                    </a:srgbClr>
                  </a:gs>
                  <a:gs pos="95000">
                    <a:srgbClr val="000000">
                      <a:shade val="47000"/>
                      <a:satMod val="150000"/>
                    </a:srgbClr>
                  </a:gs>
                  <a:gs pos="100000">
                    <a:srgbClr val="000000">
                      <a:shade val="39000"/>
                      <a:satMod val="150000"/>
                    </a:srgbClr>
                  </a:gs>
                </a:gsLst>
                <a:lin ang="5400000"/>
              </a:gradFill>
              <a:effectLst>
                <a:outerShdw blurRad="50800" algn="tl" rotWithShape="0">
                  <a:srgbClr val="000000"/>
                </a:outerShdw>
              </a:effectLst>
            </a:endParaRPr>
          </a:p>
          <a:p>
            <a:pPr algn="ctr"/>
            <a:r>
              <a:rPr lang="ru-RU" sz="6000" b="1" cap="none" spc="0" dirty="0" smtClean="0">
                <a:ln w="17780" cmpd="sng">
                  <a:solidFill>
                    <a:srgbClr val="FFFFFF"/>
                  </a:solidFill>
                  <a:prstDash val="solid"/>
                  <a:miter lim="800000"/>
                </a:ln>
                <a:gradFill rotWithShape="1">
                  <a:gsLst>
                    <a:gs pos="0">
                      <a:srgbClr val="000000">
                        <a:tint val="92000"/>
                        <a:shade val="100000"/>
                        <a:satMod val="150000"/>
                      </a:srgbClr>
                    </a:gs>
                    <a:gs pos="49000">
                      <a:srgbClr val="000000">
                        <a:tint val="89000"/>
                        <a:shade val="90000"/>
                        <a:satMod val="150000"/>
                      </a:srgbClr>
                    </a:gs>
                    <a:gs pos="50000">
                      <a:srgbClr val="000000">
                        <a:tint val="100000"/>
                        <a:shade val="75000"/>
                        <a:satMod val="150000"/>
                      </a:srgbClr>
                    </a:gs>
                    <a:gs pos="95000">
                      <a:srgbClr val="000000">
                        <a:shade val="47000"/>
                        <a:satMod val="150000"/>
                      </a:srgbClr>
                    </a:gs>
                    <a:gs pos="100000">
                      <a:srgbClr val="000000">
                        <a:shade val="39000"/>
                        <a:satMod val="150000"/>
                      </a:srgbClr>
                    </a:gs>
                  </a:gsLst>
                  <a:lin ang="5400000"/>
                </a:gradFill>
                <a:effectLst>
                  <a:outerShdw blurRad="50800" algn="tl" rotWithShape="0">
                    <a:srgbClr val="000000"/>
                  </a:outerShdw>
                </a:effectLst>
              </a:rPr>
              <a:t>Преступление</a:t>
            </a:r>
            <a:endParaRPr lang="ru-RU" sz="6000" b="1" cap="none" spc="0" dirty="0">
              <a:ln w="17780" cmpd="sng">
                <a:solidFill>
                  <a:srgbClr val="FFFFFF"/>
                </a:solidFill>
                <a:prstDash val="solid"/>
                <a:miter lim="800000"/>
              </a:ln>
              <a:gradFill rotWithShape="1">
                <a:gsLst>
                  <a:gs pos="0">
                    <a:srgbClr val="000000">
                      <a:tint val="92000"/>
                      <a:shade val="100000"/>
                      <a:satMod val="150000"/>
                    </a:srgbClr>
                  </a:gs>
                  <a:gs pos="49000">
                    <a:srgbClr val="000000">
                      <a:tint val="89000"/>
                      <a:shade val="90000"/>
                      <a:satMod val="150000"/>
                    </a:srgbClr>
                  </a:gs>
                  <a:gs pos="50000">
                    <a:srgbClr val="000000">
                      <a:tint val="100000"/>
                      <a:shade val="75000"/>
                      <a:satMod val="150000"/>
                    </a:srgbClr>
                  </a:gs>
                  <a:gs pos="95000">
                    <a:srgbClr val="000000">
                      <a:shade val="47000"/>
                      <a:satMod val="150000"/>
                    </a:srgbClr>
                  </a:gs>
                  <a:gs pos="100000">
                    <a:srgbClr val="000000">
                      <a:shade val="39000"/>
                      <a:satMod val="150000"/>
                    </a:srgbClr>
                  </a:gs>
                </a:gsLst>
                <a:lin ang="5400000"/>
              </a:gradFill>
              <a:effectLst>
                <a:outerShdw blurRad="50800" algn="tl" rotWithShape="0">
                  <a:srgbClr val="000000"/>
                </a:outerShdw>
              </a:effectLst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218" name="Picture 2"/>
          <p:cNvPicPr>
            <a:picLocks noChangeAspect="1" noChangeArrowheads="1"/>
          </p:cNvPicPr>
          <p:nvPr/>
        </p:nvPicPr>
        <p:blipFill>
          <a:blip r:embed="rId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80528" y="8312"/>
            <a:ext cx="9324528" cy="68496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graphicFrame>
        <p:nvGraphicFramePr>
          <p:cNvPr id="4" name="Объект 3"/>
          <p:cNvGraphicFramePr>
            <a:graphicFrameLocks noChangeAspect="1"/>
          </p:cNvGraphicFramePr>
          <p:nvPr/>
        </p:nvGraphicFramePr>
        <p:xfrm>
          <a:off x="683568" y="548680"/>
          <a:ext cx="7560840" cy="5669974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034" name="Презентация" r:id="rId2" imgW="4572000" imgH="3429000" progId="PowerPoint.Show.12">
                  <p:embed/>
                </p:oleObj>
              </mc:Choice>
              <mc:Fallback>
                <p:oleObj name="Презентация" r:id="rId2" imgW="4572000" imgH="3429000" progId="PowerPoint.Show.12">
                  <p:embed/>
                  <p:pic>
                    <p:nvPicPr>
                      <p:cNvPr id="0" name="Изображение 1033"/>
                      <p:cNvPicPr/>
                      <p:nvPr/>
                    </p:nvPicPr>
                    <p:blipFill>
                      <a:blip r:embed="rId3"/>
                      <a:stretch>
                        <a:fillRect/>
                      </a:stretch>
                    </p:blipFill>
                    <p:spPr>
                      <a:xfrm>
                        <a:off x="683568" y="548680"/>
                        <a:ext cx="7560840" cy="5669974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218" name="Picture 2"/>
          <p:cNvPicPr>
            <a:picLocks noChangeAspect="1" noChangeArrowheads="1"/>
          </p:cNvPicPr>
          <p:nvPr/>
        </p:nvPicPr>
        <p:blipFill>
          <a:blip r:embed="rId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80528" y="8312"/>
            <a:ext cx="9324528" cy="68496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graphicFrame>
        <p:nvGraphicFramePr>
          <p:cNvPr id="3" name="Объект 2"/>
          <p:cNvGraphicFramePr>
            <a:graphicFrameLocks noChangeAspect="1"/>
          </p:cNvGraphicFramePr>
          <p:nvPr/>
        </p:nvGraphicFramePr>
        <p:xfrm>
          <a:off x="929976" y="1196752"/>
          <a:ext cx="7904794" cy="4896544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057" name="Презентация" r:id="rId2" imgW="5828030" imgH="3277870" progId="PowerPoint.Show.12">
                  <p:embed/>
                </p:oleObj>
              </mc:Choice>
              <mc:Fallback>
                <p:oleObj name="Презентация" r:id="rId2" imgW="5828030" imgH="3277870" progId="PowerPoint.Show.12">
                  <p:embed/>
                  <p:pic>
                    <p:nvPicPr>
                      <p:cNvPr id="0" name="Изображение 2056"/>
                      <p:cNvPicPr/>
                      <p:nvPr/>
                    </p:nvPicPr>
                    <p:blipFill>
                      <a:blip r:embed="rId3"/>
                      <a:stretch>
                        <a:fillRect/>
                      </a:stretch>
                    </p:blipFill>
                    <p:spPr>
                      <a:xfrm>
                        <a:off x="929976" y="1196752"/>
                        <a:ext cx="7904794" cy="4896544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323528" y="260648"/>
            <a:ext cx="3300625" cy="1162050"/>
          </a:xfrm>
          <a:blipFill>
            <a:blip r:embed="rId1"/>
            <a:tile tx="0" ty="0" sx="100000" sy="100000" flip="none" algn="tl"/>
          </a:blipFill>
          <a:ln w="57150">
            <a:solidFill>
              <a:schemeClr val="tx1"/>
            </a:solidFill>
          </a:ln>
          <a:effectLst>
            <a:innerShdw blurRad="114300">
              <a:prstClr val="black"/>
            </a:innerShdw>
          </a:effectLst>
        </p:spPr>
        <p:txBody>
          <a:bodyPr>
            <a:normAutofit/>
          </a:bodyPr>
          <a:lstStyle/>
          <a:p>
            <a:r>
              <a:rPr lang="ru-RU" sz="2800" dirty="0" smtClean="0"/>
              <a:t>Тема урока: </a:t>
            </a:r>
            <a:endParaRPr lang="ru-RU" sz="2800" dirty="0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323528" y="1435100"/>
            <a:ext cx="3300625" cy="4691063"/>
          </a:xfrm>
        </p:spPr>
        <p:txBody>
          <a:bodyPr>
            <a:normAutofit/>
          </a:bodyPr>
          <a:lstStyle/>
          <a:p>
            <a:r>
              <a:rPr lang="ru-RU" sz="2800" b="1" dirty="0" smtClean="0">
                <a:solidFill>
                  <a:srgbClr val="C00000"/>
                </a:solidFill>
              </a:rPr>
              <a:t>«Правонарушения несовершеннолетних и уголовный процесс»</a:t>
            </a:r>
            <a:endParaRPr lang="ru-RU" sz="2800" b="1" dirty="0">
              <a:solidFill>
                <a:srgbClr val="C00000"/>
              </a:solidFill>
            </a:endParaRPr>
          </a:p>
        </p:txBody>
      </p:sp>
      <p:pic>
        <p:nvPicPr>
          <p:cNvPr id="1026" name="Picture 2" descr="C:\Users\20abd\OneDrive\Рабочий стол\ПОЭТЫ\post-1814-0-61042500-1601832740.jpg"/>
          <p:cNvPicPr>
            <a:picLocks noGrp="1" noChangeAspect="1" noChangeArrowheads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36008" y="273050"/>
            <a:ext cx="4389834" cy="5853113"/>
          </a:xfrm>
          <a:prstGeom prst="rect">
            <a:avLst/>
          </a:prstGeom>
          <a:noFill/>
          <a:ln w="57150">
            <a:solidFill>
              <a:schemeClr val="tx1"/>
            </a:solidFill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7" name="Picture 3" descr="C:\Users\20abd\OneDrive\Рабочий стол\ПОЭТЫ\kakoe-nakazanie-za-ugon-avtomobilja-bez-celi-hishhenija-1024x576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76788" y="3573016"/>
            <a:ext cx="3347365" cy="2527176"/>
          </a:xfrm>
          <a:prstGeom prst="rect">
            <a:avLst/>
          </a:prstGeom>
          <a:noFill/>
          <a:ln w="57150">
            <a:solidFill>
              <a:schemeClr val="tx1"/>
            </a:solidFill>
          </a:ln>
          <a:effectLst>
            <a:innerShdw blurRad="114300">
              <a:prstClr val="black"/>
            </a:inn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4065</Words>
  <Application>WPS Presentation</Application>
  <PresentationFormat>Экран (4:3)</PresentationFormat>
  <Paragraphs>71</Paragraphs>
  <Slides>16</Slides>
  <Notes>0</Notes>
  <HiddenSlides>0</HiddenSlides>
  <MMClips>0</MMClips>
  <ScaleCrop>false</ScaleCrop>
  <HeadingPairs>
    <vt:vector size="8" baseType="variant">
      <vt:variant>
        <vt:lpstr>已用的字体</vt:lpstr>
      </vt:variant>
      <vt:variant>
        <vt:i4>7</vt:i4>
      </vt:variant>
      <vt:variant>
        <vt:lpstr>主题</vt:lpstr>
      </vt:variant>
      <vt:variant>
        <vt:i4>1</vt:i4>
      </vt:variant>
      <vt:variant>
        <vt:lpstr>嵌入 OLE 服务器</vt:lpstr>
      </vt:variant>
      <vt:variant>
        <vt:i4>2</vt:i4>
      </vt:variant>
      <vt:variant>
        <vt:lpstr>幻灯片标题</vt:lpstr>
      </vt:variant>
      <vt:variant>
        <vt:i4>16</vt:i4>
      </vt:variant>
    </vt:vector>
  </HeadingPairs>
  <TitlesOfParts>
    <vt:vector size="26" baseType="lpstr">
      <vt:lpstr>Arial</vt:lpstr>
      <vt:lpstr>SimSun</vt:lpstr>
      <vt:lpstr>Wingdings</vt:lpstr>
      <vt:lpstr>Times New Roman</vt:lpstr>
      <vt:lpstr>Calibri</vt:lpstr>
      <vt:lpstr>Microsoft YaHei</vt:lpstr>
      <vt:lpstr>Arial Unicode MS</vt:lpstr>
      <vt:lpstr>Тема Office</vt:lpstr>
      <vt:lpstr>PowerPoint.Show.12</vt:lpstr>
      <vt:lpstr>PowerPoint.Show.12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Тема урока: 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Презентация PowerPoint</dc:title>
  <dc:creator>Асад Гамидов</dc:creator>
  <cp:lastModifiedBy>gadji</cp:lastModifiedBy>
  <cp:revision>34</cp:revision>
  <dcterms:created xsi:type="dcterms:W3CDTF">2023-02-05T11:36:00Z</dcterms:created>
  <dcterms:modified xsi:type="dcterms:W3CDTF">2026-05-22T10:48:23Z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ICV">
    <vt:lpwstr>7E53DB77C4624855884497BF38E17E67_12</vt:lpwstr>
  </property>
  <property fmtid="{D5CDD505-2E9C-101B-9397-08002B2CF9AE}" pid="3" name="KSOProductBuildVer">
    <vt:lpwstr>1049-12.1.0.26372</vt:lpwstr>
  </property>
</Properties>
</file>