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96" r:id="rId5"/>
    <p:sldId id="300" r:id="rId6"/>
    <p:sldId id="298" r:id="rId7"/>
    <p:sldId id="303" r:id="rId8"/>
    <p:sldId id="312" r:id="rId9"/>
    <p:sldId id="301" r:id="rId10"/>
    <p:sldId id="299" r:id="rId11"/>
    <p:sldId id="302" r:id="rId12"/>
    <p:sldId id="304" r:id="rId13"/>
    <p:sldId id="305" r:id="rId14"/>
    <p:sldId id="314" r:id="rId15"/>
    <p:sldId id="315" r:id="rId16"/>
    <p:sldId id="316" r:id="rId17"/>
    <p:sldId id="306" r:id="rId18"/>
    <p:sldId id="307" r:id="rId19"/>
    <p:sldId id="317" r:id="rId20"/>
    <p:sldId id="318" r:id="rId21"/>
    <p:sldId id="319" r:id="rId22"/>
    <p:sldId id="320" r:id="rId23"/>
    <p:sldId id="308" r:id="rId24"/>
    <p:sldId id="321" r:id="rId25"/>
    <p:sldId id="323" r:id="rId26"/>
    <p:sldId id="322" r:id="rId27"/>
    <p:sldId id="324" r:id="rId28"/>
    <p:sldId id="309" r:id="rId29"/>
    <p:sldId id="325" r:id="rId30"/>
    <p:sldId id="310" r:id="rId31"/>
    <p:sldId id="326" r:id="rId32"/>
    <p:sldId id="311" r:id="rId33"/>
    <p:sldId id="313" r:id="rId34"/>
    <p:sldId id="327" r:id="rId35"/>
    <p:sldId id="328" r:id="rId36"/>
    <p:sldId id="339" r:id="rId37"/>
    <p:sldId id="338" r:id="rId38"/>
    <p:sldId id="337" r:id="rId39"/>
    <p:sldId id="336" r:id="rId40"/>
    <p:sldId id="335" r:id="rId41"/>
    <p:sldId id="334" r:id="rId42"/>
    <p:sldId id="333" r:id="rId43"/>
    <p:sldId id="332" r:id="rId44"/>
    <p:sldId id="331" r:id="rId45"/>
    <p:sldId id="347" r:id="rId46"/>
    <p:sldId id="356" r:id="rId47"/>
    <p:sldId id="355" r:id="rId48"/>
    <p:sldId id="354" r:id="rId49"/>
    <p:sldId id="353" r:id="rId50"/>
    <p:sldId id="352" r:id="rId51"/>
    <p:sldId id="351" r:id="rId52"/>
    <p:sldId id="350" r:id="rId53"/>
    <p:sldId id="349" r:id="rId54"/>
    <p:sldId id="357" r:id="rId55"/>
    <p:sldId id="358" r:id="rId56"/>
    <p:sldId id="359" r:id="rId57"/>
    <p:sldId id="360" r:id="rId58"/>
    <p:sldId id="362" r:id="rId59"/>
    <p:sldId id="363" r:id="rId60"/>
    <p:sldId id="364" r:id="rId61"/>
    <p:sldId id="365" r:id="rId62"/>
    <p:sldId id="366" r:id="rId63"/>
    <p:sldId id="297" r:id="rId64"/>
    <p:sldId id="270" r:id="rId6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CC"/>
    <a:srgbClr val="FF7C80"/>
    <a:srgbClr val="FF9999"/>
    <a:srgbClr val="00FFCC"/>
    <a:srgbClr val="FF9966"/>
    <a:srgbClr val="FCD8BA"/>
    <a:srgbClr val="FAC2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26" Type="http://schemas.openxmlformats.org/officeDocument/2006/relationships/slide" Target="slide51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49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29" Type="http://schemas.openxmlformats.org/officeDocument/2006/relationships/slide" Target="slide5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47.xml"/><Relationship Id="rId32" Type="http://schemas.openxmlformats.org/officeDocument/2006/relationships/image" Target="../media/image4.png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45.xml"/><Relationship Id="rId28" Type="http://schemas.openxmlformats.org/officeDocument/2006/relationships/slide" Target="slide55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31" Type="http://schemas.openxmlformats.org/officeDocument/2006/relationships/slide" Target="slide61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43.xml"/><Relationship Id="rId27" Type="http://schemas.openxmlformats.org/officeDocument/2006/relationships/slide" Target="slide53.xml"/><Relationship Id="rId30" Type="http://schemas.openxmlformats.org/officeDocument/2006/relationships/slide" Target="slide5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5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hyperlink" Target="https://skunb.ru/node/4012#:~:text=%D0%97%D0%B0%20%D1%83%D0%B3%D1%80%D0%BE%D0%B6%D0%B0%D1%8E%D1%89%D0%B8%D0%BC%20%D0%B8%D0%BC%D0%B5%D0%BD%D0%B5%D0%BC%20%C2%AB%D0%BD%D0%BE%D1%87%D0%BD%D1%8B%D0%B5%20%D0%B1%D0%BE%D0%BC%D0%B1%D0%B0%D1%80%D0%B4%D0%B8%D1%80%D0%BE%D0%B2%D1%89%D0%B8%D0%BA%D0%B8%C2%BB,%D1%81%D1%80%D0%B5%D0%B4%D0%B8%20%D0%BD%D0%B5%D0%B3%D0%BE%20%D0%BF%D0%B0%D0%BD%D0%B8%D0%BA%D1%83%20%D0%B8%20%D1%81%D0%BC%D0%B5%D1%80%D1%82%D1%8C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slide" Target="slide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slide" Target="slide6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63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1427948"/>
            <a:ext cx="5138536" cy="2398732"/>
          </a:xfrm>
        </p:spPr>
        <p:txBody>
          <a:bodyPr>
            <a:normAutofit fontScale="90000"/>
          </a:bodyPr>
          <a:lstStyle/>
          <a:p>
            <a:r>
              <a:rPr lang="ru-RU" sz="5400" b="1" cap="all" spc="15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/>
              </a:rPr>
              <a:t>               </a:t>
            </a:r>
            <a:r>
              <a:rPr lang="ru-RU" sz="5400" b="1" cap="all" spc="150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/>
              </a:rPr>
              <a:t> </a:t>
            </a:r>
            <a:r>
              <a:rPr lang="ru-RU" sz="5400" b="1" cap="all" spc="15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/>
              </a:rPr>
              <a:t>          </a:t>
            </a:r>
            <a:r>
              <a:rPr lang="ru-RU" sz="4000" b="1" cap="all" spc="150" dirty="0" smtClean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en-US" sz="4000" b="1" cap="all" spc="150" dirty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4000" b="1" cap="all" spc="150" dirty="0" smtClean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0-летию</a:t>
            </a:r>
            <a:br>
              <a:rPr lang="ru-RU" sz="4000" b="1" cap="all" spc="150" dirty="0" smtClean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cap="all" spc="150" dirty="0" smtClean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битвы</a:t>
            </a:r>
            <a:r>
              <a:rPr lang="ru-RU" sz="4000" b="1" cap="all" spc="150" dirty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cap="all" spc="150" dirty="0">
                <a:ln w="11430"/>
                <a:solidFill>
                  <a:srgbClr val="FFCC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cap="all" spc="15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4000" b="1" cap="all" spc="150" dirty="0" err="1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кавказ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20abd\OneDrive\Рабочий стол\символ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861048"/>
            <a:ext cx="6742221" cy="20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2220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19872" y="62068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CC00"/>
                </a:solidFill>
              </a:rPr>
              <a:t>СВОЯ ИГРА</a:t>
            </a:r>
            <a:endParaRPr lang="ru-RU" sz="3600" b="1" dirty="0">
              <a:solidFill>
                <a:srgbClr val="FFCC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5777" y="6165304"/>
            <a:ext cx="547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/>
              <a:t>Гамидова</a:t>
            </a:r>
            <a:r>
              <a:rPr lang="ru-RU" b="1" dirty="0" smtClean="0"/>
              <a:t> </a:t>
            </a:r>
            <a:r>
              <a:rPr lang="ru-RU" b="1" dirty="0" err="1" smtClean="0"/>
              <a:t>Аймелев</a:t>
            </a:r>
            <a:r>
              <a:rPr lang="ru-RU" b="1" dirty="0" smtClean="0"/>
              <a:t> </a:t>
            </a:r>
            <a:r>
              <a:rPr lang="ru-RU" b="1" dirty="0" err="1" smtClean="0"/>
              <a:t>Гаджиевна</a:t>
            </a:r>
            <a:r>
              <a:rPr lang="ru-RU" b="1" dirty="0" smtClean="0"/>
              <a:t> </a:t>
            </a:r>
          </a:p>
          <a:p>
            <a:r>
              <a:rPr lang="ru-RU" b="1" dirty="0" smtClean="0"/>
              <a:t>Учитель истории «МКОУ «Родниковая СОШ»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775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745843"/>
              </p:ext>
            </p:extLst>
          </p:nvPr>
        </p:nvGraphicFramePr>
        <p:xfrm>
          <a:off x="0" y="1340767"/>
          <a:ext cx="9111939" cy="5517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5185"/>
                <a:gridCol w="1037223"/>
                <a:gridCol w="957436"/>
                <a:gridCol w="957436"/>
                <a:gridCol w="1037223"/>
                <a:gridCol w="957436"/>
              </a:tblGrid>
              <a:tr h="91085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Искусство и война </a:t>
                      </a:r>
                      <a:endParaRPr lang="ru-RU" sz="2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" action="ppaction://hlinksldjump"/>
                          <a:hlinkMouseOver r:id="" action="ppaction://hlinkshowjump?jump=nextslide"/>
                        </a:rPr>
                        <a:t>10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3" action="ppaction://hlinksldjump"/>
                        </a:rPr>
                        <a:t>20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4" action="ppaction://hlinksldjump"/>
                        </a:rPr>
                        <a:t>30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5" action="ppaction://hlinksldjump"/>
                        </a:rPr>
                        <a:t>40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6" action="ppaction://hlinksldjump"/>
                        </a:rPr>
                        <a:t>50</a:t>
                      </a:r>
                      <a:endParaRPr lang="ru-RU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91085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Знаете</a:t>
                      </a:r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 вы?</a:t>
                      </a:r>
                      <a:endParaRPr lang="ru-RU" sz="2800" b="1" dirty="0" smtClean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7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8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9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0" action="ppaction://hlinksldjump"/>
                        </a:rPr>
                        <a:t>40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1" action="ppaction://hlinksldjump"/>
                        </a:rPr>
                        <a:t>50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9629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Герои</a:t>
                      </a:r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полководцы</a:t>
                      </a:r>
                      <a:endParaRPr lang="ru-RU" sz="2800" b="1" dirty="0" smtClean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8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2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3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4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5" action="ppaction://hlinksldjump"/>
                        </a:rPr>
                        <a:t>40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6" action="ppaction://hlinksldjump"/>
                        </a:rPr>
                        <a:t>50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91085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Города</a:t>
                      </a: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7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8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19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0" action="ppaction://hlinksldjump"/>
                        </a:rPr>
                        <a:t>40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1" action="ppaction://hlinksldjump"/>
                        </a:rPr>
                        <a:t>50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91085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чём, о ком?</a:t>
                      </a:r>
                      <a:endParaRPr lang="ru-RU" sz="2800" b="1" dirty="0" smtClean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2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3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4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5" action="ppaction://hlinksldjump"/>
                        </a:rPr>
                        <a:t>40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6" action="ppaction://hlinksldjump"/>
                        </a:rPr>
                        <a:t>50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910858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Цифры</a:t>
                      </a:r>
                      <a:endParaRPr lang="ru-RU" sz="28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7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8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9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30" action="ppaction://hlinksldjump"/>
                        </a:rPr>
                        <a:t>40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31" action="ppaction://hlinksldjump"/>
                        </a:rPr>
                        <a:t>50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-387424"/>
            <a:ext cx="698477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378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2"/>
            <a:ext cx="7392618" cy="161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67744" y="1628800"/>
            <a:ext cx="5184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Фашисты искали в Пятигорске коллекцию Ростовского музея искусств , которая была спрятана на территории музея заповедника этого великого русского поэта. </a:t>
            </a:r>
          </a:p>
          <a:p>
            <a:r>
              <a:rPr lang="ru-RU" sz="2400" b="1" dirty="0"/>
              <a:t>Назовите  поэта.</a:t>
            </a:r>
          </a:p>
        </p:txBody>
      </p:sp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1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11760" y="4797152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                           </a:t>
            </a:r>
            <a:r>
              <a:rPr lang="ru-RU" sz="3600" b="1" dirty="0" err="1" smtClean="0"/>
              <a:t>М.Ю.Лермонтов</a:t>
            </a:r>
            <a:endParaRPr lang="ru-RU" sz="36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306" y="1748948"/>
            <a:ext cx="4069263" cy="2712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219" y="1748948"/>
            <a:ext cx="2432635" cy="271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трелка вправо 6">
            <a:hlinkClick r:id="rId5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06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104"/>
            <a:ext cx="7032578" cy="172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1988840"/>
            <a:ext cx="54726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Это единственный на Северном Кавказе архитектурный ансамбль, сочетающий мемориальный комплекс с музейной экспозицией. Назовите её.</a:t>
            </a:r>
          </a:p>
        </p:txBody>
      </p:sp>
    </p:spTree>
    <p:extLst>
      <p:ext uri="{BB962C8B-B14F-4D97-AF65-F5344CB8AC3E}">
        <p14:creationId xmlns:p14="http://schemas.microsoft.com/office/powerpoint/2010/main" val="4418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1556793"/>
            <a:ext cx="4374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Ответ:  Музей-памятник</a:t>
            </a:r>
            <a:r>
              <a:rPr lang="ru-RU" sz="2400" b="1" dirty="0">
                <a:solidFill>
                  <a:srgbClr val="FF0000"/>
                </a:solidFill>
              </a:rPr>
              <a:t> «Защитникам перевалов Кавказа»  </a:t>
            </a:r>
          </a:p>
        </p:txBody>
      </p:sp>
      <p:pic>
        <p:nvPicPr>
          <p:cNvPr id="7" name="Picture 3" descr="C:\Users\20abd\OneDrive\Рабочий стол\img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9" y="3399475"/>
            <a:ext cx="3288897" cy="246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20abd\OneDrive\Рабочий стол\1617134918_5-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10597"/>
            <a:ext cx="3700011" cy="246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13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1" y="132760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66446" y="1844824"/>
            <a:ext cx="59584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В Ингушетии в городе Воинской Славы </a:t>
            </a:r>
            <a:r>
              <a:rPr lang="ru-RU" sz="2000" b="1" dirty="0" err="1"/>
              <a:t>Малгобек</a:t>
            </a:r>
            <a:r>
              <a:rPr lang="ru-RU" sz="2000" b="1" dirty="0"/>
              <a:t>, есть памятник, установленный этому народному артисту СССР , которому в этом году исполнился  101 год. Здесь он воевал, был награждён медалью «За оборону Кавказа». Назовите этого знаменитого артиста, актёра театра имени Вахтангова.</a:t>
            </a:r>
          </a:p>
        </p:txBody>
      </p:sp>
    </p:spTree>
    <p:extLst>
      <p:ext uri="{BB962C8B-B14F-4D97-AF65-F5344CB8AC3E}">
        <p14:creationId xmlns:p14="http://schemas.microsoft.com/office/powerpoint/2010/main" val="12056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1628800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/>
              <a:t>Ответ</a:t>
            </a:r>
            <a:r>
              <a:rPr lang="ru-RU" sz="2400" b="1" dirty="0"/>
              <a:t>: </a:t>
            </a:r>
            <a:r>
              <a:rPr lang="ru-RU" sz="2400" b="1" dirty="0">
                <a:solidFill>
                  <a:srgbClr val="FF0000"/>
                </a:solidFill>
              </a:rPr>
              <a:t>Владимир </a:t>
            </a:r>
            <a:r>
              <a:rPr lang="ru-RU" sz="2400" b="1" dirty="0" smtClean="0">
                <a:solidFill>
                  <a:srgbClr val="FF0000"/>
                </a:solidFill>
              </a:rPr>
              <a:t>  Этуш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C:\Users\20abd\OneDrive\Рабочий стол\1200x600_0x60_wide_crop_20220506200552_74deaf75_7ee993edab78c1482196406655d0c4cf4581d9386368fa92e69a34e51de998f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5544616" cy="277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21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/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340768"/>
            <a:ext cx="64407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7 ноября 1942 года в газете </a:t>
            </a:r>
            <a:r>
              <a:rPr lang="ru-RU" dirty="0"/>
              <a:t>"Казахстанская правда" впервые было напечатано стихотворение под названием "Пятнадцать отважных", с подзаголовком "Баллада"</a:t>
            </a:r>
            <a:r>
              <a:rPr lang="ru-RU" b="1" dirty="0"/>
              <a:t>. Вот отрывок из него. </a:t>
            </a:r>
            <a:endParaRPr lang="ru-RU" dirty="0"/>
          </a:p>
          <a:p>
            <a:r>
              <a:rPr lang="ru-RU" b="1" dirty="0">
                <a:solidFill>
                  <a:srgbClr val="C00000"/>
                </a:solidFill>
              </a:rPr>
              <a:t>…Четырнадцать парней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Сражались с десантом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Винтовкой, гранатой, штыком.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Пятнадцать их было,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С лихим лейтенантом,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Шестнадцать -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С горой Машуком. </a:t>
            </a:r>
            <a:r>
              <a:rPr lang="ru-RU" b="1" dirty="0"/>
              <a:t>Назовите автора стихотворения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9223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843808" y="1844824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>
                <a:solidFill>
                  <a:srgbClr val="FF0000"/>
                </a:solidFill>
              </a:rPr>
              <a:t>Самуил Маршак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70929"/>
            <a:ext cx="489654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50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9752" y="1556792"/>
            <a:ext cx="598510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Начиная с августа 1942 года , бомбардировки города Туапсе стали особо ожесточенными. В их результате от прекрасного, цветущего города мало что осталось. Его пришлось восстанавливать фактически с нуля, и в этом деле принимал участие известный советский архитектор, создатель мавзолея </a:t>
            </a:r>
            <a:r>
              <a:rPr lang="ru-RU" sz="2000" b="1" dirty="0" err="1"/>
              <a:t>В.И.Ленина</a:t>
            </a:r>
            <a:r>
              <a:rPr lang="ru-RU" sz="2000" b="1" dirty="0"/>
              <a:t> в Москве. Кто этот архитектор?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115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r>
              <a:rPr lang="ru-RU" sz="40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4000" b="1" dirty="0">
                <a:solidFill>
                  <a:srgbClr val="C00000"/>
                </a:solidFill>
              </a:rPr>
              <a:t>и война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1772816"/>
            <a:ext cx="3888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Ответ: Щусев.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182" y="2492896"/>
            <a:ext cx="4714528" cy="353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194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620688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95736" y="1556792"/>
            <a:ext cx="626469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Баку и Северный Кавказ были основным источником этого для всей экономики СССР. Чего?</a:t>
            </a:r>
          </a:p>
          <a:p>
            <a:endParaRPr lang="ru-RU" b="1" dirty="0"/>
          </a:p>
        </p:txBody>
      </p:sp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92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620688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5816" y="1556792"/>
            <a:ext cx="28880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нефти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347" y="2780928"/>
            <a:ext cx="521819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трелка вправо 8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76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3" y="246653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620688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722704"/>
            <a:ext cx="60284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В 1942 году по этому поводу газеты в Германии писали: «Мы – хозяева Европы! Кавказ покорен! На очереди нефтяной Баку, а потом Иран, Индия!»</a:t>
            </a:r>
          </a:p>
          <a:p>
            <a:r>
              <a:rPr lang="ru-RU" sz="2000" b="1" dirty="0"/>
              <a:t>Назовите событие ставшее поводом радости немцев.</a:t>
            </a:r>
          </a:p>
        </p:txBody>
      </p:sp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9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620688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1446169"/>
            <a:ext cx="4374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>
                <a:solidFill>
                  <a:srgbClr val="FF0000"/>
                </a:solidFill>
              </a:rPr>
              <a:t>Немецкие альпинисты установили  флаг на Эльбрусе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869" y="2492896"/>
            <a:ext cx="4592003" cy="312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трелка вправо 8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62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620688"/>
            <a:ext cx="50672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1713489"/>
            <a:ext cx="48062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Кодовое название операции немецкого командования по захвату Кавказа носило имя этого горного цветка.</a:t>
            </a:r>
          </a:p>
          <a:p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481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339766"/>
            <a:ext cx="4608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261502"/>
            <a:ext cx="40324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/>
          </a:p>
          <a:p>
            <a:r>
              <a:rPr lang="ru-RU" sz="2800" b="1" dirty="0" smtClean="0"/>
              <a:t>Ответ </a:t>
            </a:r>
            <a:r>
              <a:rPr lang="ru-RU" sz="2800" b="1" dirty="0"/>
              <a:t>: </a:t>
            </a:r>
            <a:r>
              <a:rPr lang="ru-RU" sz="2800" b="1" dirty="0">
                <a:solidFill>
                  <a:srgbClr val="FF0000"/>
                </a:solidFill>
              </a:rPr>
              <a:t>Эдельвейс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9" name="Picture 3" descr="C:\Users\20abd\OneDrive\Рабочий стол\эдельвейс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48" y="3139055"/>
            <a:ext cx="3320495" cy="249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20abd\OneDrive\Рабочий стол\цветок эдель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83" y="3180324"/>
            <a:ext cx="3322877" cy="249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1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339766"/>
            <a:ext cx="4608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99" y="1254167"/>
            <a:ext cx="480627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Авиаполк этой женщины, гвардии майора прошел от Северного Кавказа до Германии, принял участие в Параде Победы. 23 летчицы были удостоены звания Героя Советского Союза, а она стала единственной в стране женщиной, награжденной полководческим орденом Суворова.</a:t>
            </a:r>
          </a:p>
        </p:txBody>
      </p:sp>
    </p:spTree>
    <p:extLst>
      <p:ext uri="{BB962C8B-B14F-4D97-AF65-F5344CB8AC3E}">
        <p14:creationId xmlns:p14="http://schemas.microsoft.com/office/powerpoint/2010/main" val="283644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1556793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>
                <a:solidFill>
                  <a:srgbClr val="C00000"/>
                </a:solidFill>
              </a:rPr>
              <a:t>Евдокия Давыдовна </a:t>
            </a:r>
            <a:r>
              <a:rPr lang="ru-RU" sz="2400" b="1" dirty="0" err="1">
                <a:solidFill>
                  <a:srgbClr val="C00000"/>
                </a:solidFill>
              </a:rPr>
              <a:t>Бершанская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339766"/>
            <a:ext cx="4608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99" y="1254167"/>
            <a:ext cx="48062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/>
          </a:p>
        </p:txBody>
      </p:sp>
      <p:pic>
        <p:nvPicPr>
          <p:cNvPr id="9" name="Picture 2" descr="C:\Users\20abd\OneDrive\Рабочий стол\bershanskaya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137999"/>
            <a:ext cx="3096344" cy="398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30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50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339766"/>
            <a:ext cx="4608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99" y="1254167"/>
            <a:ext cx="48062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66446" y="1277510"/>
            <a:ext cx="522989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Этот </a:t>
            </a:r>
            <a:r>
              <a:rPr lang="ru-RU" sz="2000" b="1" dirty="0">
                <a:solidFill>
                  <a:srgbClr val="C00000"/>
                </a:solidFill>
              </a:rPr>
              <a:t>известный бард и поэт </a:t>
            </a:r>
            <a:r>
              <a:rPr lang="ru-RU" sz="2000" b="1" dirty="0"/>
              <a:t>будучи совсем молодым, получил боевое крещение, ранение и свою первую медаль «За оборону Кавказа», воюя в степях Курского района Ставрополья в 1942 году. Он служил в миномётной батарее. Был миномётчиком, затем радистом.</a:t>
            </a:r>
          </a:p>
          <a:p>
            <a:r>
              <a:rPr lang="ru-RU" sz="2000" b="1" dirty="0"/>
              <a:t>Назовите его.</a:t>
            </a:r>
          </a:p>
        </p:txBody>
      </p:sp>
    </p:spTree>
    <p:extLst>
      <p:ext uri="{BB962C8B-B14F-4D97-AF65-F5344CB8AC3E}">
        <p14:creationId xmlns:p14="http://schemas.microsoft.com/office/powerpoint/2010/main" val="42331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483768" y="339766"/>
            <a:ext cx="4608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Знаете ли вы?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99" y="1254167"/>
            <a:ext cx="48062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83768" y="1420518"/>
            <a:ext cx="50693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>
                <a:solidFill>
                  <a:srgbClr val="C00000"/>
                </a:solidFill>
              </a:rPr>
              <a:t>Булат Шалвович Окуджава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0" name="Picture 2" descr="C:\Users\20abd\OneDrive\Рабочий стол\iXhisIiLUm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310" y="2255306"/>
            <a:ext cx="4698271" cy="381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42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9" y="122729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3350" y="445690"/>
            <a:ext cx="5118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Герои </a:t>
            </a:r>
            <a:r>
              <a:rPr lang="ru-RU" sz="3600" b="1" dirty="0">
                <a:solidFill>
                  <a:srgbClr val="C00000"/>
                </a:solidFill>
              </a:rPr>
              <a:t>и полководцы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1277" y="1700808"/>
            <a:ext cx="58059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Именно этот легендарный, будущий командующий кавалерией Красной Армии  возглавил Северо- Кавказский фронт.</a:t>
            </a:r>
          </a:p>
        </p:txBody>
      </p:sp>
    </p:spTree>
    <p:extLst>
      <p:ext uri="{BB962C8B-B14F-4D97-AF65-F5344CB8AC3E}">
        <p14:creationId xmlns:p14="http://schemas.microsoft.com/office/powerpoint/2010/main" val="364375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3350" y="445690"/>
            <a:ext cx="5118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Герои </a:t>
            </a:r>
            <a:r>
              <a:rPr lang="ru-RU" sz="3600" b="1" dirty="0">
                <a:solidFill>
                  <a:srgbClr val="C00000"/>
                </a:solidFill>
              </a:rPr>
              <a:t>и полководцы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1344156"/>
            <a:ext cx="5544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Ответ: </a:t>
            </a:r>
            <a:r>
              <a:rPr lang="ru-RU" sz="3200" b="1" dirty="0">
                <a:solidFill>
                  <a:srgbClr val="C00000"/>
                </a:solidFill>
              </a:rPr>
              <a:t>С. М. Будённый</a:t>
            </a:r>
            <a:r>
              <a:rPr lang="ru-RU" b="1" dirty="0">
                <a:solidFill>
                  <a:srgbClr val="C00000"/>
                </a:solidFill>
              </a:rPr>
              <a:t>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20abd\OneDrive\Рабочий стол\b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010158"/>
            <a:ext cx="2952328" cy="413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68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877" y="4869160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3350" y="445690"/>
            <a:ext cx="5118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Герои </a:t>
            </a:r>
            <a:r>
              <a:rPr lang="ru-RU" sz="3600" b="1" dirty="0">
                <a:solidFill>
                  <a:srgbClr val="C00000"/>
                </a:solidFill>
              </a:rPr>
              <a:t>и полководцы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23728" y="1092021"/>
            <a:ext cx="67687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 центре Пятигорска высится памятник: скованная цепями, но не покоренная, с развевающимися на ветру волосами, словно живая - гордость города, образец мужества и благородства, пример беззаветной преданности Родине.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Когда началась война, она добровольно вступила в Советскую Армию. Во время оккупации Пятигорска она возвратилась в родной город и вела здесь разведку.</a:t>
            </a:r>
            <a:br>
              <a:rPr lang="ru-RU" b="1" dirty="0"/>
            </a:br>
            <a:r>
              <a:rPr lang="ru-RU" b="1" dirty="0"/>
              <a:t>Её выдал предатель. Гестаповцы пытали советскую разведчицу, но ничего от нее не узнали. Фашисты зверски расправились с ней за три дня до своего бегства из Пятигорска. После освобождения города она и другие казненные были похоронены в братской могиле, у которой пылает теперь Вечный огонь.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78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3350" y="445690"/>
            <a:ext cx="51189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Герои </a:t>
            </a:r>
            <a:r>
              <a:rPr lang="ru-RU" sz="3600" b="1" dirty="0">
                <a:solidFill>
                  <a:srgbClr val="C00000"/>
                </a:solidFill>
              </a:rPr>
              <a:t>и </a:t>
            </a:r>
            <a:r>
              <a:rPr lang="ru-RU" sz="3600" b="1" dirty="0" smtClean="0">
                <a:solidFill>
                  <a:srgbClr val="C00000"/>
                </a:solidFill>
              </a:rPr>
              <a:t>полководцы</a:t>
            </a:r>
          </a:p>
          <a:p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1123002"/>
            <a:ext cx="561662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Ответ </a:t>
            </a:r>
            <a:r>
              <a:rPr lang="ru-RU" b="1" dirty="0"/>
              <a:t>: </a:t>
            </a:r>
            <a:r>
              <a:rPr lang="ru-RU" sz="2000" b="1" dirty="0">
                <a:solidFill>
                  <a:srgbClr val="FF0000"/>
                </a:solidFill>
              </a:rPr>
              <a:t>Нина Попцова , советская разведчица</a:t>
            </a:r>
          </a:p>
        </p:txBody>
      </p:sp>
      <p:pic>
        <p:nvPicPr>
          <p:cNvPr id="9" name="Picture 2" descr="C:\Users\20abd\OneDrive\Рабочий стол\битва Кавказ\нина попцова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76872"/>
            <a:ext cx="367240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08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7" y="122729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3350" y="445690"/>
            <a:ext cx="5118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 Герои </a:t>
            </a:r>
            <a:r>
              <a:rPr lang="ru-RU" sz="3600" b="1" dirty="0">
                <a:solidFill>
                  <a:srgbClr val="C00000"/>
                </a:solidFill>
              </a:rPr>
              <a:t>и полководцы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07222" y="1254167"/>
            <a:ext cx="586233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 февраля Николай Гусак и замполит Евгений Белецкий, несмотря на шквальный ветер и мороз совершили этот подвиг , за что были награждены орденами Красной Звезды и медалями "За отвагу". Назовите их подвиг.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29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54684" y="692696"/>
            <a:ext cx="4453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Герои и полководцы</a:t>
            </a:r>
            <a:endParaRPr lang="ru-RU" sz="3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713489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добрались до вершины 5633 метров, сбросили остатки фашистских флагов и водрузили флаг СССР на Эльбрусе.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811" y="3036928"/>
            <a:ext cx="5386620" cy="3662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59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54684" y="692696"/>
            <a:ext cx="4453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Герои и полководцы</a:t>
            </a:r>
            <a:endParaRPr lang="ru-RU" sz="3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35525" y="1946690"/>
            <a:ext cx="467274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В сентябре 1942 г. был организован Кавалерийский эскадрон , который в составе 416-й дивизии вступил в бой в районе г. Моздока и дошел до Берлина.</a:t>
            </a:r>
          </a:p>
          <a:p>
            <a:r>
              <a:rPr lang="ru-RU" sz="2000" b="1" dirty="0"/>
              <a:t>Кто командовал этим эскадроном?</a:t>
            </a:r>
          </a:p>
        </p:txBody>
      </p:sp>
    </p:spTree>
    <p:extLst>
      <p:ext uri="{BB962C8B-B14F-4D97-AF65-F5344CB8AC3E}">
        <p14:creationId xmlns:p14="http://schemas.microsoft.com/office/powerpoint/2010/main" val="59524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54684" y="599781"/>
            <a:ext cx="44816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Герои и полководцы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446494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Ответ: </a:t>
            </a:r>
            <a:r>
              <a:rPr lang="ru-RU" sz="2000" b="1" dirty="0">
                <a:solidFill>
                  <a:srgbClr val="C00000"/>
                </a:solidFill>
              </a:rPr>
              <a:t>Герой гражданской войны Кара </a:t>
            </a:r>
            <a:r>
              <a:rPr lang="ru-RU" sz="2000" b="1" dirty="0" err="1">
                <a:solidFill>
                  <a:srgbClr val="C00000"/>
                </a:solidFill>
              </a:rPr>
              <a:t>Караев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20abd\OneDrive\Рабочий стол\_avatar1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432" y="2276872"/>
            <a:ext cx="3858760" cy="385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66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54684" y="599781"/>
            <a:ext cx="44816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Герои и полководцы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446168"/>
            <a:ext cx="51845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На всю страну прославился женский полк ночных бомбардировщиков. Боевые заслуги военных летчиц 22 раза были отмечены в приказах Верховного Главнокомандующего; 23 летчицы были удостоены высокого звания Героя Советского Союза.</a:t>
            </a:r>
          </a:p>
          <a:p>
            <a:r>
              <a:rPr lang="ru-RU" b="1" dirty="0">
                <a:solidFill>
                  <a:srgbClr val="C00000"/>
                </a:solidFill>
              </a:rPr>
              <a:t>Назовите командующего этого полка.</a:t>
            </a:r>
          </a:p>
        </p:txBody>
      </p:sp>
    </p:spTree>
    <p:extLst>
      <p:ext uri="{BB962C8B-B14F-4D97-AF65-F5344CB8AC3E}">
        <p14:creationId xmlns:p14="http://schemas.microsoft.com/office/powerpoint/2010/main" val="61966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473801"/>
            <a:ext cx="4453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Герои и полководцы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31958" y="1254166"/>
            <a:ext cx="45323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>
                <a:solidFill>
                  <a:srgbClr val="FF0000"/>
                </a:solidFill>
              </a:rPr>
              <a:t> Евдокия </a:t>
            </a:r>
            <a:r>
              <a:rPr lang="ru-RU" sz="2400" b="1" dirty="0" err="1">
                <a:solidFill>
                  <a:srgbClr val="FF0000"/>
                </a:solidFill>
              </a:rPr>
              <a:t>Бершанская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463" y="2264477"/>
            <a:ext cx="5624231" cy="375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45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620688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77134" y="1556792"/>
            <a:ext cx="54792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23 июля  после захвата этого города фашистами путь на Кавказ был открыт. </a:t>
            </a:r>
            <a:endParaRPr lang="ru-RU" sz="2800" b="1" dirty="0" smtClean="0"/>
          </a:p>
          <a:p>
            <a:r>
              <a:rPr lang="ru-RU" sz="2800" b="1" dirty="0" smtClean="0"/>
              <a:t>Назовите </a:t>
            </a:r>
            <a:r>
              <a:rPr lang="ru-RU" sz="2800" b="1" dirty="0"/>
              <a:t>город.</a:t>
            </a:r>
          </a:p>
        </p:txBody>
      </p:sp>
    </p:spTree>
    <p:extLst>
      <p:ext uri="{BB962C8B-B14F-4D97-AF65-F5344CB8AC3E}">
        <p14:creationId xmlns:p14="http://schemas.microsoft.com/office/powerpoint/2010/main" val="133500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1446168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>
                <a:solidFill>
                  <a:srgbClr val="C00000"/>
                </a:solidFill>
              </a:rPr>
              <a:t>Ростов-на Дону.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058579"/>
            <a:ext cx="3854267" cy="289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17" y="2224612"/>
            <a:ext cx="3882008" cy="291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586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11760" y="1628800"/>
            <a:ext cx="52565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Памятник «Рубеж обороны»  находится в этом городе- Герое Краснодарского края. Назовите город-Герой.</a:t>
            </a:r>
          </a:p>
          <a:p>
            <a:endParaRPr lang="ru-RU" sz="2800" dirty="0"/>
          </a:p>
        </p:txBody>
      </p:sp>
      <p:pic>
        <p:nvPicPr>
          <p:cNvPr id="9" name="Picture 2" descr="C:\Users\20abd\OneDrive\Рабочий стол\523eef136c5afccfab6d6971a4638a3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567" y="2924944"/>
            <a:ext cx="1970910" cy="144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0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4744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254167"/>
            <a:ext cx="54870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</a:t>
            </a:r>
            <a:r>
              <a:rPr lang="ru-RU" sz="2800" b="1" dirty="0" smtClean="0"/>
              <a:t>:  </a:t>
            </a:r>
            <a:r>
              <a:rPr lang="ru-RU" sz="2800" b="1" dirty="0">
                <a:solidFill>
                  <a:srgbClr val="C00000"/>
                </a:solidFill>
              </a:rPr>
              <a:t>Новороссийск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20abd\OneDrive\Рабочий стол\523eef136c5afccfab6d6971a4638a3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64904"/>
            <a:ext cx="470156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46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66446" y="1556792"/>
            <a:ext cx="59584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12 ноября 1942 года Германия и её союзники потерпели поражение под столицей Северной Осетии, в результате которого начался перелом в битве за Кавказ. Назовите старое и новое название города- столицы.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5461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246343"/>
            <a:ext cx="5361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>
                <a:solidFill>
                  <a:srgbClr val="C00000"/>
                </a:solidFill>
              </a:rPr>
              <a:t>Орджоникидзе (Владикавказ)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816" y="2510650"/>
            <a:ext cx="5469424" cy="364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24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1340768"/>
            <a:ext cx="43742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первые же дни был оставлен</a:t>
            </a:r>
            <a:r>
              <a:rPr lang="ru-RU" sz="2400" b="1" dirty="0">
                <a:solidFill>
                  <a:srgbClr val="FF0000"/>
                </a:solidFill>
              </a:rPr>
              <a:t> Ростов-на-Дону</a:t>
            </a:r>
            <a:r>
              <a:rPr lang="ru-RU" sz="2400" b="1" dirty="0"/>
              <a:t>. Это привело в итоге к тому, что Государственный комитет обороны СССР выпустил 28 июля знаменитый приказ 227. Какое название он получил? </a:t>
            </a:r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32264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1254167"/>
            <a:ext cx="4968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Ответ:  </a:t>
            </a:r>
            <a:r>
              <a:rPr lang="ru-RU" sz="2400" b="1" dirty="0" smtClean="0">
                <a:solidFill>
                  <a:srgbClr val="FF0000"/>
                </a:solidFill>
              </a:rPr>
              <a:t>«Ни </a:t>
            </a:r>
            <a:r>
              <a:rPr lang="ru-RU" sz="2400" b="1" dirty="0">
                <a:solidFill>
                  <a:srgbClr val="FF0000"/>
                </a:solidFill>
              </a:rPr>
              <a:t>шагу назад!»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690" y="1844824"/>
            <a:ext cx="4410574" cy="4410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726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1556792"/>
            <a:ext cx="554461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того, как пали Одесса и Севастополь, был частично захвачен Новороссийск, —этот город оставался практически единственной военно-морской базой на Черном море.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75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73801"/>
            <a:ext cx="16071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Города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1446168"/>
            <a:ext cx="27033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Туапсе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92896"/>
            <a:ext cx="5481434" cy="364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00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1713489"/>
            <a:ext cx="6440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Маршала Советского Союза А. А. Гречко</a:t>
            </a:r>
          </a:p>
          <a:p>
            <a:r>
              <a:rPr lang="ru-RU" sz="2000" dirty="0"/>
              <a:t> «Кроме инженерных частей на строительстве  …..использовались подходившие с Северного Кавказа стрелковые соединения и местное население. 16 сентября ГКО принял специальное решение о мобилизации 90 тыс. человек местного населения для этой цели.  О чём вспоминал Маршал Гречко? Что строили…?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411760" y="517510"/>
            <a:ext cx="45925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</p:spTree>
    <p:extLst>
      <p:ext uri="{BB962C8B-B14F-4D97-AF65-F5344CB8AC3E}">
        <p14:creationId xmlns:p14="http://schemas.microsoft.com/office/powerpoint/2010/main" val="60285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364" y="1268884"/>
            <a:ext cx="62113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Ответ: </a:t>
            </a:r>
          </a:p>
          <a:p>
            <a:r>
              <a:rPr lang="ru-RU" b="1" dirty="0">
                <a:solidFill>
                  <a:srgbClr val="FF0000"/>
                </a:solidFill>
              </a:rPr>
              <a:t>О строительстве Махачкалинского, Дербентского и Бакинского оборонительных рубежей… На заводах, МТС, в колхозных кузницах днём и ночью ковались кирки, ломы, лопаты, из стальных рельсов варили противотанковые ежи».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550" y="3180325"/>
            <a:ext cx="4598876" cy="300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84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95736" y="1166843"/>
            <a:ext cx="68407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b="1" dirty="0"/>
              <a:t>Ещё в начале февраля 1943 года советские войска высадили небольшой десант на берегу </a:t>
            </a:r>
            <a:r>
              <a:rPr lang="ru-RU" b="1" dirty="0" err="1"/>
              <a:t>Цемесской</a:t>
            </a:r>
            <a:r>
              <a:rPr lang="ru-RU" b="1" dirty="0"/>
              <a:t> бухты на мысе Мысхако на окраине Новороссийска и удерживали плацдарм. Немцы постоянно пытались сбросить в море наших десантников. Буквально каждый метр плацдарма был пропитан кровью и нашпигован осколками снарядов. За мужество, проявленное на этом плацдарме, 21 советский воин был удостоен звания Героя Советского Союза. Он сыграл важную роль в освобождении Новороссийска и всего Таманского полуострова.</a:t>
            </a:r>
          </a:p>
          <a:p>
            <a:r>
              <a:rPr lang="ru-RU" b="1" dirty="0">
                <a:solidFill>
                  <a:srgbClr val="C00000"/>
                </a:solidFill>
              </a:rPr>
              <a:t>Как был назван плацдарм?</a:t>
            </a:r>
          </a:p>
        </p:txBody>
      </p:sp>
    </p:spTree>
    <p:extLst>
      <p:ext uri="{BB962C8B-B14F-4D97-AF65-F5344CB8AC3E}">
        <p14:creationId xmlns:p14="http://schemas.microsoft.com/office/powerpoint/2010/main" val="426924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344156"/>
            <a:ext cx="55446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</a:t>
            </a:r>
            <a:r>
              <a:rPr lang="ru-RU" sz="2800" b="1" dirty="0" smtClean="0"/>
              <a:t>:   </a:t>
            </a:r>
            <a:r>
              <a:rPr lang="ru-RU" sz="2800" b="1" dirty="0" smtClean="0">
                <a:solidFill>
                  <a:srgbClr val="FF0000"/>
                </a:solidFill>
              </a:rPr>
              <a:t>Малая земля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55011"/>
            <a:ext cx="6144683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35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66446" y="1713336"/>
            <a:ext cx="54217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Эти тихоходные учебные машины поначалу немцы насмешливо называли  «швейными машинами» и «рус-фанер»   </a:t>
            </a:r>
          </a:p>
        </p:txBody>
      </p:sp>
    </p:spTree>
    <p:extLst>
      <p:ext uri="{BB962C8B-B14F-4D97-AF65-F5344CB8AC3E}">
        <p14:creationId xmlns:p14="http://schemas.microsoft.com/office/powerpoint/2010/main" val="390154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77988" y="1230882"/>
            <a:ext cx="56343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Ответ: </a:t>
            </a:r>
            <a:r>
              <a:rPr lang="ru-RU" b="1" dirty="0">
                <a:solidFill>
                  <a:srgbClr val="FF0000"/>
                </a:solidFill>
              </a:rPr>
              <a:t>Самолёты У-2.</a:t>
            </a:r>
            <a:r>
              <a:rPr lang="ru-RU" b="1" dirty="0"/>
              <a:t> </a:t>
            </a:r>
            <a:r>
              <a:rPr lang="ru-RU" dirty="0" smtClean="0"/>
              <a:t>Немцы ощутили </a:t>
            </a:r>
            <a:r>
              <a:rPr lang="ru-RU" dirty="0"/>
              <a:t>на себе всю тяжесть ночных ударов невидимых маленьких самолетов, которые, планируя на предельно малых высотах, подбирались к позициям врага, сеяли среди него панику и смерть.</a:t>
            </a:r>
          </a:p>
          <a:p>
            <a:r>
              <a:rPr lang="ru-RU" dirty="0">
                <a:hlinkClick r:id="rId4"/>
              </a:rPr>
              <a:t/>
            </a:r>
            <a:br>
              <a:rPr lang="ru-RU" dirty="0">
                <a:hlinkClick r:id="rId4"/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9" name="Picture 2" descr="C:\Users\20abd\OneDrive\Рабочий стол\e1904296ce1245d455132c95d7788d8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8513"/>
            <a:ext cx="3175907" cy="18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20abd\OneDrive\Рабочий стол\11-7180417-komandir-polka-e.-d.-bershanskaya-dayot-ukazaniya-ekipazhu-evdokii-nosal-i-niny-ulyanenko.-1942-g.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907" y="2852936"/>
            <a:ext cx="2358865" cy="159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62207"/>
            <a:ext cx="3149633" cy="2366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62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48941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720840"/>
            <a:ext cx="52650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Он вместе с однокурсниками уже выходил на сцену в массовке спектакля «Фельдмаршал Кутузов». На одном из таких спектаклей насчитал в зале  тринадцать человек. «И тогда я понял, что артисты сейчас не нужны - нужны солдаты»,  - говорил он. На следующий день  он пошёл в военкомат. Назовите этого актёра, награждённого медалью «За оборону Кавказа».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181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49" y="13798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43513" y="144616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Ответ: </a:t>
            </a:r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Владимир </a:t>
            </a:r>
            <a:r>
              <a:rPr lang="ru-RU" sz="2400" b="1" dirty="0">
                <a:solidFill>
                  <a:srgbClr val="FF0000"/>
                </a:solidFill>
              </a:rPr>
              <a:t>Этуш</a:t>
            </a:r>
          </a:p>
          <a:p>
            <a:endParaRPr lang="ru-RU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186" y="2636912"/>
            <a:ext cx="5496454" cy="3496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304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484784"/>
            <a:ext cx="60388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Местом массового уничтожения мирного населения стало этот овраг  на окраине города, где нацистами было убито 27 тысяч еврейского населения и 3 тысячи человек других национальностей. Это место самого большого массового уничтожения евреев на территории России в период Холокоста. В 1975 году был открыт мемориал .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72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чём, о ком?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420127" y="1446168"/>
            <a:ext cx="6248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>
                <a:solidFill>
                  <a:srgbClr val="FF0000"/>
                </a:solidFill>
              </a:rPr>
              <a:t>«Реквием «Змиёвская балка».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57331"/>
            <a:ext cx="5238750" cy="41135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028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844824"/>
            <a:ext cx="48245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Битва за Кавказ- одна из самых продолжительных. Сколько дней она продолжалась?</a:t>
            </a:r>
          </a:p>
        </p:txBody>
      </p:sp>
    </p:spTree>
    <p:extLst>
      <p:ext uri="{BB962C8B-B14F-4D97-AF65-F5344CB8AC3E}">
        <p14:creationId xmlns:p14="http://schemas.microsoft.com/office/powerpoint/2010/main" val="53980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10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59646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80165" y="1451879"/>
            <a:ext cx="27676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 : </a:t>
            </a:r>
            <a:r>
              <a:rPr lang="ru-RU" sz="2800" b="1" dirty="0">
                <a:solidFill>
                  <a:srgbClr val="FF0000"/>
                </a:solidFill>
              </a:rPr>
              <a:t>442 дня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975099"/>
            <a:ext cx="2952328" cy="280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91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155679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/>
              <a:t>Именно столько этапов  продолжалась битва за Кавказ. </a:t>
            </a:r>
            <a:endParaRPr lang="ru-RU" sz="2800" b="1" dirty="0" smtClean="0"/>
          </a:p>
          <a:p>
            <a:r>
              <a:rPr lang="ru-RU" sz="2800" b="1" dirty="0" smtClean="0">
                <a:solidFill>
                  <a:srgbClr val="C00000"/>
                </a:solidFill>
              </a:rPr>
              <a:t>Сколько</a:t>
            </a:r>
            <a:r>
              <a:rPr lang="ru-RU" sz="2800" b="1" dirty="0">
                <a:solidFill>
                  <a:srgbClr val="C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3054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2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71801" y="1528823"/>
            <a:ext cx="4104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Ответ: </a:t>
            </a:r>
            <a:r>
              <a:rPr lang="ru-RU" sz="3200" b="1" dirty="0">
                <a:solidFill>
                  <a:srgbClr val="FF0000"/>
                </a:solidFill>
              </a:rPr>
              <a:t>2 этапа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3595928" cy="2696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105" y="2492896"/>
            <a:ext cx="345638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0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155679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/>
              <a:t>В битве за Кавказ воевали армии  трёх стран. Назовите их.</a:t>
            </a:r>
          </a:p>
        </p:txBody>
      </p:sp>
    </p:spTree>
    <p:extLst>
      <p:ext uri="{BB962C8B-B14F-4D97-AF65-F5344CB8AC3E}">
        <p14:creationId xmlns:p14="http://schemas.microsoft.com/office/powerpoint/2010/main" val="156906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3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446168"/>
            <a:ext cx="40847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Ответ : </a:t>
            </a:r>
            <a:r>
              <a:rPr lang="ru-RU" sz="2800" b="1" dirty="0">
                <a:solidFill>
                  <a:srgbClr val="FF0000"/>
                </a:solidFill>
              </a:rPr>
              <a:t>Германия, Румыния, Словакия</a:t>
            </a:r>
            <a:endParaRPr lang="ru-RU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71" y="3111274"/>
            <a:ext cx="7110033" cy="2765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73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1713489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/>
              <a:t>23 января 1943 года была учреждена медаль «За оборону Кавказа». Назовите приблизительную или точную цифру награждённых этой медалью.</a:t>
            </a:r>
          </a:p>
        </p:txBody>
      </p:sp>
    </p:spTree>
    <p:extLst>
      <p:ext uri="{BB962C8B-B14F-4D97-AF65-F5344CB8AC3E}">
        <p14:creationId xmlns:p14="http://schemas.microsoft.com/office/powerpoint/2010/main" val="396704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4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1446168"/>
            <a:ext cx="39774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Ответ: </a:t>
            </a:r>
            <a:r>
              <a:rPr lang="ru-RU" sz="2800" b="1" dirty="0">
                <a:solidFill>
                  <a:srgbClr val="FF0000"/>
                </a:solidFill>
              </a:rPr>
              <a:t>более 583 тысяч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48880"/>
            <a:ext cx="5046136" cy="378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69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20abd\OneDrive\Рабочий стол\ccfed2ba287bf6b21f46421c9344de96_26158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" y="4437112"/>
            <a:ext cx="77478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07000" y="1714291"/>
            <a:ext cx="336944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Назовите дату </a:t>
            </a:r>
            <a:endParaRPr lang="ru-RU" sz="3200" b="1" dirty="0" smtClean="0"/>
          </a:p>
          <a:p>
            <a:r>
              <a:rPr lang="ru-RU" sz="3200" b="1" dirty="0" smtClean="0"/>
              <a:t>битвы </a:t>
            </a:r>
            <a:r>
              <a:rPr lang="ru-RU" sz="3200" b="1" dirty="0"/>
              <a:t>за Кавказ.</a:t>
            </a:r>
          </a:p>
        </p:txBody>
      </p:sp>
    </p:spTree>
    <p:extLst>
      <p:ext uri="{BB962C8B-B14F-4D97-AF65-F5344CB8AC3E}">
        <p14:creationId xmlns:p14="http://schemas.microsoft.com/office/powerpoint/2010/main" val="213455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038" y="122729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        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           </a:t>
            </a:r>
            <a:endParaRPr lang="ru-RU" sz="40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7812360" y="339767"/>
            <a:ext cx="914400" cy="914400"/>
          </a:xfrm>
          <a:prstGeom prst="star10">
            <a:avLst/>
          </a:prstGeom>
          <a:solidFill>
            <a:srgbClr val="C0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FF00"/>
                </a:solidFill>
              </a:rPr>
              <a:t>5</a:t>
            </a:r>
            <a:r>
              <a:rPr lang="ru-RU" sz="3200" b="1" dirty="0" smtClean="0">
                <a:solidFill>
                  <a:srgbClr val="FFFF00"/>
                </a:solidFill>
              </a:rPr>
              <a:t>0</a:t>
            </a:r>
            <a:endParaRPr lang="ru-RU" sz="3200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:\Users\20abd\OneDrive\Рабочий стол\Lenta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654"/>
            <a:ext cx="2376264" cy="2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595713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Цифры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51826" y="1276727"/>
            <a:ext cx="493132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800" b="1" dirty="0"/>
              <a:t>Ответ: </a:t>
            </a:r>
            <a:r>
              <a:rPr lang="ru-RU" sz="2800" b="1" dirty="0">
                <a:solidFill>
                  <a:srgbClr val="FF0000"/>
                </a:solidFill>
              </a:rPr>
              <a:t>25 июля 1942г.-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            9 </a:t>
            </a:r>
            <a:r>
              <a:rPr lang="ru-RU" sz="2800" b="1" dirty="0">
                <a:solidFill>
                  <a:srgbClr val="FF0000"/>
                </a:solidFill>
              </a:rPr>
              <a:t>октября 1943 года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06087"/>
            <a:ext cx="4680520" cy="3361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8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43245" y="836712"/>
            <a:ext cx="6857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Финальная игра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321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7551022" y="5629426"/>
            <a:ext cx="1547664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45686" y="620688"/>
            <a:ext cx="6207148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Темы финала :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242088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852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380</TotalTime>
  <Words>1378</Words>
  <Application>Microsoft Office PowerPoint</Application>
  <PresentationFormat>Экран (4:3)</PresentationFormat>
  <Paragraphs>349</Paragraphs>
  <Slides>64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5" baseType="lpstr">
      <vt:lpstr>NewsPrint</vt:lpstr>
      <vt:lpstr>                          К 80-летию битвы за кавказ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Асад Гамидов</dc:creator>
  <cp:lastModifiedBy>Асад Гамидов</cp:lastModifiedBy>
  <cp:revision>62</cp:revision>
  <dcterms:created xsi:type="dcterms:W3CDTF">2023-08-16T15:37:34Z</dcterms:created>
  <dcterms:modified xsi:type="dcterms:W3CDTF">2025-09-06T11:49:03Z</dcterms:modified>
</cp:coreProperties>
</file>